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0365DA-F94A-48B9-BD9E-30BA8BE81765}" type="datetimeFigureOut">
              <a:rPr lang="en-US"/>
              <a:pPr>
                <a:defRPr/>
              </a:pPr>
              <a:t>19/03/2021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0F82E8-ABA0-4032-A8F4-474CB4C1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3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BC88D-A4BC-4869-887E-44BBD38FB5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0BB0F-496C-4FBC-9B69-79C755446F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4E314-F6D0-49E8-8482-3B30FEBFF6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1E97D2-C4BB-452C-A748-F6C4C35B30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0DA5B3-B759-40C8-99A0-6DEC6A4D72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45EF3D-A685-4981-BF57-4B6F7204FD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0E694A-1005-4D17-95DD-72F142019D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B020-D37F-4027-97AB-26819818F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3AFA-8F73-4914-BCC2-A1E93D32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9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EC3E5-B7E9-42C9-9D3A-90B40B57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6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1DDA-ACD9-424D-B9D5-CEB1F39D0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C476-D2F9-48F8-87CC-283820F26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0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EC16-04FD-49D9-955B-8226FA453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57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1528-DBD4-4B86-9D41-FB09B6676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7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A84C-254E-415B-9A72-BDEF165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8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F5E6-A5C6-4668-B35C-426AD034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08DF-4A6D-4F73-8700-056EEA2C4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12B5-8768-4659-B696-EEBAE96A8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6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BF30-8885-40BD-BD66-6771091F0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AACA65-9DD9-4A49-9D74-F8B338AEC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77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  <p:sldLayoutId id="21474837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03461" y="692696"/>
            <a:ext cx="6337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smtClean="0">
                <a:cs typeface="Arial" charset="0"/>
              </a:rPr>
              <a:t>TIẾT 19-20-21. BÀI </a:t>
            </a:r>
            <a:r>
              <a:rPr lang="en-US" sz="3600" b="1">
                <a:cs typeface="Arial" charset="0"/>
              </a:rPr>
              <a:t>8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23876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LẮP MẠCH ĐIỆN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HAI CÔNG TẮC HAI CỰC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ĐIỀU KHIỂN HAI ĐÈN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9388" y="188913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Lắp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TBĐ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vào BĐ</a:t>
            </a:r>
          </a:p>
        </p:txBody>
      </p:sp>
      <p:sp>
        <p:nvSpPr>
          <p:cNvPr id="18435" name="Rectangle 17"/>
          <p:cNvSpPr>
            <a:spLocks noChangeArrowheads="1"/>
          </p:cNvSpPr>
          <p:nvPr/>
        </p:nvSpPr>
        <p:spPr bwMode="auto">
          <a:xfrm>
            <a:off x="323850" y="1773238"/>
            <a:ext cx="8569325" cy="50403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558800" y="4357688"/>
            <a:ext cx="1727200" cy="20716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684213" y="5538788"/>
            <a:ext cx="533400" cy="533400"/>
            <a:chOff x="1789" y="3470"/>
            <a:chExt cx="336" cy="336"/>
          </a:xfrm>
        </p:grpSpPr>
        <p:sp>
          <p:nvSpPr>
            <p:cNvPr id="18449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50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51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52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 rot="5400000">
            <a:off x="1328738" y="4857750"/>
            <a:ext cx="590550" cy="247650"/>
            <a:chOff x="2500298" y="4954901"/>
            <a:chExt cx="590552" cy="247648"/>
          </a:xfrm>
        </p:grpSpPr>
        <p:sp>
          <p:nvSpPr>
            <p:cNvPr id="18447" name="Rectangle 21"/>
            <p:cNvSpPr>
              <a:spLocks noChangeArrowheads="1"/>
            </p:cNvSpPr>
            <p:nvPr/>
          </p:nvSpPr>
          <p:spPr bwMode="auto">
            <a:xfrm>
              <a:off x="2500298" y="4954901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24" name="Straight Connector 23"/>
            <p:cNvCxnSpPr>
              <a:stCxn id="18447" idx="1"/>
              <a:endCxn id="18447" idx="3"/>
            </p:cNvCxnSpPr>
            <p:nvPr/>
          </p:nvCxnSpPr>
          <p:spPr>
            <a:xfrm rot="10800000" flipH="1">
              <a:off x="2500298" y="5085075"/>
              <a:ext cx="590552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2"/>
          <p:cNvGrpSpPr>
            <a:grpSpLocks/>
          </p:cNvGrpSpPr>
          <p:nvPr/>
        </p:nvGrpSpPr>
        <p:grpSpPr bwMode="auto">
          <a:xfrm rot="5400000">
            <a:off x="647700" y="4862513"/>
            <a:ext cx="600075" cy="247650"/>
            <a:chOff x="2491200" y="4000504"/>
            <a:chExt cx="599651" cy="247648"/>
          </a:xfrm>
        </p:grpSpPr>
        <p:sp>
          <p:nvSpPr>
            <p:cNvPr id="18445" name="Rectangle 21"/>
            <p:cNvSpPr>
              <a:spLocks noChangeArrowheads="1"/>
            </p:cNvSpPr>
            <p:nvPr/>
          </p:nvSpPr>
          <p:spPr bwMode="auto">
            <a:xfrm>
              <a:off x="2491200" y="4000504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 flipH="1">
              <a:off x="2500717" y="4129090"/>
              <a:ext cx="590133" cy="1587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5400000">
            <a:off x="1385888" y="5540375"/>
            <a:ext cx="533400" cy="533400"/>
            <a:chOff x="1789" y="3470"/>
            <a:chExt cx="336" cy="336"/>
          </a:xfrm>
        </p:grpSpPr>
        <p:sp>
          <p:nvSpPr>
            <p:cNvPr id="18441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42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43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8444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23850" y="1773238"/>
            <a:ext cx="8569325" cy="50403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179388" y="144463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Nối dây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mạch </a:t>
            </a:r>
            <a:r>
              <a:rPr lang="vi-VN">
                <a:solidFill>
                  <a:srgbClr val="003399"/>
                </a:solidFill>
                <a:cs typeface="Arial" charset="0"/>
              </a:rPr>
              <a:t>đ</a:t>
            </a:r>
            <a:r>
              <a:rPr lang="en-US">
                <a:solidFill>
                  <a:srgbClr val="003399"/>
                </a:solidFill>
                <a:cs typeface="Arial" charset="0"/>
              </a:rPr>
              <a:t>iện</a:t>
            </a:r>
          </a:p>
          <a:p>
            <a:pPr algn="ctr"/>
            <a:endParaRPr lang="en-US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558800" y="4357688"/>
            <a:ext cx="1727200" cy="20716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9461" name="Group 40"/>
          <p:cNvGrpSpPr>
            <a:grpSpLocks/>
          </p:cNvGrpSpPr>
          <p:nvPr/>
        </p:nvGrpSpPr>
        <p:grpSpPr bwMode="auto">
          <a:xfrm rot="5400000">
            <a:off x="684213" y="5538788"/>
            <a:ext cx="533400" cy="533400"/>
            <a:chOff x="1789" y="3470"/>
            <a:chExt cx="336" cy="336"/>
          </a:xfrm>
        </p:grpSpPr>
        <p:sp>
          <p:nvSpPr>
            <p:cNvPr id="19522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23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24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25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9462" name="Group 103"/>
          <p:cNvGrpSpPr>
            <a:grpSpLocks/>
          </p:cNvGrpSpPr>
          <p:nvPr/>
        </p:nvGrpSpPr>
        <p:grpSpPr bwMode="auto">
          <a:xfrm rot="5400000">
            <a:off x="1328738" y="4857750"/>
            <a:ext cx="590550" cy="247650"/>
            <a:chOff x="2500298" y="4954901"/>
            <a:chExt cx="590552" cy="247648"/>
          </a:xfrm>
        </p:grpSpPr>
        <p:sp>
          <p:nvSpPr>
            <p:cNvPr id="19520" name="Rectangle 21"/>
            <p:cNvSpPr>
              <a:spLocks noChangeArrowheads="1"/>
            </p:cNvSpPr>
            <p:nvPr/>
          </p:nvSpPr>
          <p:spPr bwMode="auto">
            <a:xfrm>
              <a:off x="2500298" y="4954901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60" name="Straight Connector 59"/>
            <p:cNvCxnSpPr>
              <a:stCxn id="19520" idx="1"/>
              <a:endCxn id="19520" idx="3"/>
            </p:cNvCxnSpPr>
            <p:nvPr/>
          </p:nvCxnSpPr>
          <p:spPr>
            <a:xfrm rot="10800000" flipH="1">
              <a:off x="2500298" y="5085075"/>
              <a:ext cx="590552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3" name="Group 102"/>
          <p:cNvGrpSpPr>
            <a:grpSpLocks/>
          </p:cNvGrpSpPr>
          <p:nvPr/>
        </p:nvGrpSpPr>
        <p:grpSpPr bwMode="auto">
          <a:xfrm rot="5400000">
            <a:off x="647700" y="4862513"/>
            <a:ext cx="600075" cy="247650"/>
            <a:chOff x="2491200" y="4000504"/>
            <a:chExt cx="599651" cy="247648"/>
          </a:xfrm>
        </p:grpSpPr>
        <p:sp>
          <p:nvSpPr>
            <p:cNvPr id="19518" name="Rectangle 21"/>
            <p:cNvSpPr>
              <a:spLocks noChangeArrowheads="1"/>
            </p:cNvSpPr>
            <p:nvPr/>
          </p:nvSpPr>
          <p:spPr bwMode="auto">
            <a:xfrm>
              <a:off x="2491200" y="4000504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rot="10800000" flipH="1">
              <a:off x="2500717" y="4129090"/>
              <a:ext cx="590133" cy="1587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4" name="Group 40"/>
          <p:cNvGrpSpPr>
            <a:grpSpLocks/>
          </p:cNvGrpSpPr>
          <p:nvPr/>
        </p:nvGrpSpPr>
        <p:grpSpPr bwMode="auto">
          <a:xfrm rot="5400000">
            <a:off x="1385888" y="5540375"/>
            <a:ext cx="533400" cy="533400"/>
            <a:chOff x="1789" y="3470"/>
            <a:chExt cx="336" cy="336"/>
          </a:xfrm>
        </p:grpSpPr>
        <p:sp>
          <p:nvSpPr>
            <p:cNvPr id="19514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15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16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17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4857750" y="4467225"/>
            <a:ext cx="533400" cy="533400"/>
            <a:chOff x="4942011" y="3870450"/>
            <a:chExt cx="533400" cy="533400"/>
          </a:xfrm>
        </p:grpSpPr>
        <p:sp>
          <p:nvSpPr>
            <p:cNvPr id="70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71" name="Straight Connector 70"/>
            <p:cNvCxnSpPr>
              <a:stCxn id="70" idx="5"/>
              <a:endCxn id="70" idx="1"/>
            </p:cNvCxnSpPr>
            <p:nvPr/>
          </p:nvCxnSpPr>
          <p:spPr>
            <a:xfrm rot="16200000" flipH="1">
              <a:off x="5019799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0" idx="3"/>
              <a:endCxn id="70" idx="7"/>
            </p:cNvCxnSpPr>
            <p:nvPr/>
          </p:nvCxnSpPr>
          <p:spPr>
            <a:xfrm rot="16200000" flipH="1" flipV="1">
              <a:off x="5019799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7110413" y="4467225"/>
            <a:ext cx="533400" cy="533400"/>
            <a:chOff x="4942011" y="3870450"/>
            <a:chExt cx="533400" cy="533400"/>
          </a:xfrm>
        </p:grpSpPr>
        <p:sp>
          <p:nvSpPr>
            <p:cNvPr id="74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75" name="Straight Connector 74"/>
            <p:cNvCxnSpPr>
              <a:stCxn id="74" idx="5"/>
              <a:endCxn id="74" idx="1"/>
            </p:cNvCxnSpPr>
            <p:nvPr/>
          </p:nvCxnSpPr>
          <p:spPr>
            <a:xfrm rot="16200000" flipH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4" idx="3"/>
              <a:endCxn id="74" idx="7"/>
            </p:cNvCxnSpPr>
            <p:nvPr/>
          </p:nvCxnSpPr>
          <p:spPr>
            <a:xfrm rot="16200000" flipH="1" flipV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202"/>
          <p:cNvSpPr>
            <a:spLocks noChangeArrowheads="1"/>
          </p:cNvSpPr>
          <p:nvPr/>
        </p:nvSpPr>
        <p:spPr bwMode="auto">
          <a:xfrm>
            <a:off x="4786313" y="2708275"/>
            <a:ext cx="647700" cy="1720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8" name="Rectangle 87"/>
          <p:cNvSpPr>
            <a:spLocks noChangeArrowheads="1"/>
          </p:cNvSpPr>
          <p:nvPr/>
        </p:nvSpPr>
        <p:spPr bwMode="auto">
          <a:xfrm>
            <a:off x="1495408" y="2786058"/>
            <a:ext cx="790576" cy="15716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9" name="Rectangle 86"/>
          <p:cNvSpPr>
            <a:spLocks noChangeArrowheads="1"/>
          </p:cNvSpPr>
          <p:nvPr/>
        </p:nvSpPr>
        <p:spPr bwMode="auto">
          <a:xfrm>
            <a:off x="900113" y="2060575"/>
            <a:ext cx="7200900" cy="7254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0" name="Rectangle 202"/>
          <p:cNvSpPr>
            <a:spLocks noChangeArrowheads="1"/>
          </p:cNvSpPr>
          <p:nvPr/>
        </p:nvSpPr>
        <p:spPr bwMode="auto">
          <a:xfrm>
            <a:off x="7067550" y="2786063"/>
            <a:ext cx="647700" cy="1649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01"/>
          <p:cNvGrpSpPr>
            <a:grpSpLocks/>
          </p:cNvGrpSpPr>
          <p:nvPr/>
        </p:nvGrpSpPr>
        <p:grpSpPr bwMode="auto">
          <a:xfrm>
            <a:off x="323850" y="1922463"/>
            <a:ext cx="7662863" cy="884237"/>
            <a:chOff x="204" y="1211"/>
            <a:chExt cx="4827" cy="557"/>
          </a:xfrm>
        </p:grpSpPr>
        <p:sp>
          <p:nvSpPr>
            <p:cNvPr id="19504" name="Line 6"/>
            <p:cNvSpPr>
              <a:spLocks noChangeShapeType="1"/>
            </p:cNvSpPr>
            <p:nvPr/>
          </p:nvSpPr>
          <p:spPr bwMode="auto">
            <a:xfrm>
              <a:off x="497" y="1376"/>
              <a:ext cx="453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505" name="Line 7"/>
            <p:cNvSpPr>
              <a:spLocks noChangeShapeType="1"/>
            </p:cNvSpPr>
            <p:nvPr/>
          </p:nvSpPr>
          <p:spPr bwMode="auto">
            <a:xfrm>
              <a:off x="497" y="1525"/>
              <a:ext cx="45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506" name="Text Box 8"/>
            <p:cNvSpPr txBox="1">
              <a:spLocks noChangeArrowheads="1"/>
            </p:cNvSpPr>
            <p:nvPr/>
          </p:nvSpPr>
          <p:spPr bwMode="auto">
            <a:xfrm>
              <a:off x="204" y="12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Book Antiqua" pitchFamily="18" charset="0"/>
                  <a:cs typeface="Arial" charset="0"/>
                </a:rPr>
                <a:t>O</a:t>
              </a:r>
            </a:p>
          </p:txBody>
        </p:sp>
        <p:sp>
          <p:nvSpPr>
            <p:cNvPr id="19507" name="Text Box 9"/>
            <p:cNvSpPr txBox="1">
              <a:spLocks noChangeArrowheads="1"/>
            </p:cNvSpPr>
            <p:nvPr/>
          </p:nvSpPr>
          <p:spPr bwMode="auto">
            <a:xfrm>
              <a:off x="206" y="14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Book Antiqua" pitchFamily="18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939800" y="2357438"/>
            <a:ext cx="733425" cy="2357437"/>
            <a:chOff x="959042" y="2516188"/>
            <a:chExt cx="733233" cy="1771374"/>
          </a:xfrm>
        </p:grpSpPr>
        <p:sp>
          <p:nvSpPr>
            <p:cNvPr id="19499" name="Line 46"/>
            <p:cNvSpPr>
              <a:spLocks noChangeShapeType="1"/>
            </p:cNvSpPr>
            <p:nvPr/>
          </p:nvSpPr>
          <p:spPr bwMode="auto">
            <a:xfrm>
              <a:off x="1641475" y="2595562"/>
              <a:ext cx="0" cy="169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500" name="AutoShape 50"/>
            <p:cNvSpPr>
              <a:spLocks noChangeArrowheads="1"/>
            </p:cNvSpPr>
            <p:nvPr/>
          </p:nvSpPr>
          <p:spPr bwMode="auto">
            <a:xfrm>
              <a:off x="1616075" y="2516188"/>
              <a:ext cx="76200" cy="920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9501" name="Line 49"/>
            <p:cNvSpPr>
              <a:spLocks noChangeShapeType="1"/>
            </p:cNvSpPr>
            <p:nvPr/>
          </p:nvSpPr>
          <p:spPr bwMode="auto">
            <a:xfrm rot="5400000" flipV="1">
              <a:off x="882000" y="4194000"/>
              <a:ext cx="168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959042" y="4128914"/>
              <a:ext cx="684034" cy="11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3" name="AutoShape 50"/>
            <p:cNvSpPr>
              <a:spLocks noChangeArrowheads="1"/>
            </p:cNvSpPr>
            <p:nvPr/>
          </p:nvSpPr>
          <p:spPr bwMode="auto">
            <a:xfrm>
              <a:off x="1571604" y="4071942"/>
              <a:ext cx="76200" cy="920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cxnSp>
        <p:nvCxnSpPr>
          <p:cNvPr id="92" name="Straight Connector 91"/>
          <p:cNvCxnSpPr/>
          <p:nvPr/>
        </p:nvCxnSpPr>
        <p:spPr>
          <a:xfrm rot="16200000" flipH="1">
            <a:off x="748506" y="5453857"/>
            <a:ext cx="3603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1440656" y="5463382"/>
            <a:ext cx="3603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1643063" y="2500313"/>
            <a:ext cx="3359150" cy="3643312"/>
            <a:chOff x="1643063" y="2500306"/>
            <a:chExt cx="3358359" cy="3643338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1558924" y="6048394"/>
              <a:ext cx="177801" cy="952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>
              <a:off x="1643063" y="6142057"/>
              <a:ext cx="330122" cy="15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rot="5400000" flipH="1" flipV="1">
              <a:off x="158659" y="4325944"/>
              <a:ext cx="3630639" cy="15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flipV="1">
              <a:off x="1973185" y="2500306"/>
              <a:ext cx="3026649" cy="952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993352" y="3508375"/>
              <a:ext cx="2014552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5214938" y="2143125"/>
            <a:ext cx="71437" cy="2357438"/>
            <a:chOff x="4714314" y="2143116"/>
            <a:chExt cx="72000" cy="1571636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3950538" y="2939776"/>
              <a:ext cx="1548353" cy="16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4714314" y="2143116"/>
              <a:ext cx="72000" cy="719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928688" y="2643188"/>
            <a:ext cx="6288087" cy="3571875"/>
            <a:chOff x="928688" y="2643182"/>
            <a:chExt cx="6287312" cy="3571879"/>
          </a:xfrm>
        </p:grpSpPr>
        <p:cxnSp>
          <p:nvCxnSpPr>
            <p:cNvPr id="109" name="Straight Connector 108"/>
            <p:cNvCxnSpPr/>
            <p:nvPr/>
          </p:nvCxnSpPr>
          <p:spPr bwMode="auto">
            <a:xfrm rot="5400000">
              <a:off x="811210" y="6080124"/>
              <a:ext cx="26987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>
              <a:off x="928688" y="6213473"/>
              <a:ext cx="1214287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auto">
            <a:xfrm rot="16200000" flipV="1">
              <a:off x="357035" y="4429122"/>
              <a:ext cx="357187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auto">
            <a:xfrm>
              <a:off x="2142975" y="2643182"/>
              <a:ext cx="5071438" cy="15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6286518" y="3572664"/>
              <a:ext cx="1857377" cy="15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7429500" y="2143125"/>
            <a:ext cx="142875" cy="2338388"/>
            <a:chOff x="7429520" y="2143116"/>
            <a:chExt cx="142876" cy="2338635"/>
          </a:xfrm>
        </p:grpSpPr>
        <p:cxnSp>
          <p:nvCxnSpPr>
            <p:cNvPr id="117" name="Straight Connector 116"/>
            <p:cNvCxnSpPr/>
            <p:nvPr/>
          </p:nvCxnSpPr>
          <p:spPr bwMode="auto">
            <a:xfrm rot="5400000">
              <a:off x="6299892" y="3329898"/>
              <a:ext cx="230370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 bwMode="auto">
            <a:xfrm>
              <a:off x="7429520" y="2143116"/>
              <a:ext cx="142876" cy="10319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1" name="Rectangle 204"/>
          <p:cNvSpPr>
            <a:spLocks noChangeArrowheads="1"/>
          </p:cNvSpPr>
          <p:nvPr/>
        </p:nvSpPr>
        <p:spPr bwMode="auto">
          <a:xfrm>
            <a:off x="857250" y="2071688"/>
            <a:ext cx="7286625" cy="7143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  <p:sp>
        <p:nvSpPr>
          <p:cNvPr id="122" name="Rectangle 206"/>
          <p:cNvSpPr>
            <a:spLocks noChangeArrowheads="1"/>
          </p:cNvSpPr>
          <p:nvPr/>
        </p:nvSpPr>
        <p:spPr bwMode="auto">
          <a:xfrm>
            <a:off x="1500188" y="2786063"/>
            <a:ext cx="785812" cy="15716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sp>
        <p:nvSpPr>
          <p:cNvPr id="123" name="Rectangle 207"/>
          <p:cNvSpPr>
            <a:spLocks noChangeArrowheads="1"/>
          </p:cNvSpPr>
          <p:nvPr/>
        </p:nvSpPr>
        <p:spPr bwMode="auto">
          <a:xfrm>
            <a:off x="4786313" y="2786063"/>
            <a:ext cx="647700" cy="16430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  <p:sp>
        <p:nvSpPr>
          <p:cNvPr id="124" name="Rectangle 207"/>
          <p:cNvSpPr>
            <a:spLocks noChangeArrowheads="1"/>
          </p:cNvSpPr>
          <p:nvPr/>
        </p:nvSpPr>
        <p:spPr bwMode="auto">
          <a:xfrm>
            <a:off x="7072313" y="2786063"/>
            <a:ext cx="647700" cy="16430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8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ChangeArrowheads="1"/>
          </p:cNvSpPr>
          <p:nvPr/>
        </p:nvSpPr>
        <p:spPr bwMode="auto">
          <a:xfrm>
            <a:off x="179388" y="144463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Nối dây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mạch </a:t>
            </a:r>
            <a:r>
              <a:rPr lang="vi-VN">
                <a:solidFill>
                  <a:srgbClr val="003399"/>
                </a:solidFill>
                <a:cs typeface="Arial" charset="0"/>
              </a:rPr>
              <a:t>đ</a:t>
            </a:r>
            <a:r>
              <a:rPr lang="en-US">
                <a:solidFill>
                  <a:srgbClr val="003399"/>
                </a:solidFill>
                <a:cs typeface="Arial" charset="0"/>
              </a:rPr>
              <a:t>iện</a:t>
            </a:r>
          </a:p>
          <a:p>
            <a:pPr algn="ctr"/>
            <a:endParaRPr lang="en-US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88" y="857250"/>
            <a:ext cx="6500812" cy="830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Khi nối dây vào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ui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đè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n, phải buộc một nút trong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ui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đè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n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để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vi-VN" sz="2400">
                <a:solidFill>
                  <a:schemeClr val="bg2">
                    <a:lumMod val="50000"/>
                  </a:schemeClr>
                </a:solidFill>
              </a:rPr>
              <a:t>đả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m bảo an toàn khi sử dụng</a:t>
            </a:r>
          </a:p>
        </p:txBody>
      </p:sp>
      <p:pic>
        <p:nvPicPr>
          <p:cNvPr id="20484" name="Picture 5" descr="H8.2_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14563"/>
            <a:ext cx="8215312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0" y="287338"/>
            <a:ext cx="9144000" cy="558800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I. DỤNG CỤ VẬT LIỆU VÀ THIẾT BỊ </a:t>
            </a:r>
          </a:p>
        </p:txBody>
      </p: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107950" y="1154113"/>
            <a:ext cx="4392613" cy="502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3399"/>
                </a:solidFill>
                <a:cs typeface="Arial" charset="0"/>
              </a:rPr>
              <a:t>1. </a:t>
            </a:r>
            <a:r>
              <a:rPr lang="en-US" sz="2400" u="sng">
                <a:solidFill>
                  <a:srgbClr val="003399"/>
                </a:solidFill>
                <a:cs typeface="Arial" charset="0"/>
              </a:rPr>
              <a:t>DỤNG CỤ</a:t>
            </a:r>
            <a:r>
              <a:rPr lang="en-US" sz="2400">
                <a:solidFill>
                  <a:srgbClr val="003399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  <a:cs typeface="Arial" charset="0"/>
              </a:rPr>
              <a:t>	* 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Kìm điện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Kìm tuốt dây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Dao nhỏ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Tua vít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Bút thử điện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Khoan điện cầm tay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Mũi khoan </a:t>
            </a:r>
            <a:r>
              <a:rPr lang="el-GR" sz="2000">
                <a:solidFill>
                  <a:schemeClr val="folHlink"/>
                </a:solidFill>
                <a:ea typeface="Arial Unicode MS" pitchFamily="34" charset="-128"/>
                <a:cs typeface="Arial" charset="0"/>
              </a:rPr>
              <a:t>ϕ</a:t>
            </a:r>
            <a:r>
              <a:rPr lang="en-US" sz="2000">
                <a:solidFill>
                  <a:schemeClr val="folHlink"/>
                </a:solidFill>
                <a:ea typeface="Arial Unicode MS" pitchFamily="34" charset="-128"/>
                <a:cs typeface="Arial" charset="0"/>
              </a:rPr>
              <a:t>2mm v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à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l-GR" sz="20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ϕ</a:t>
            </a:r>
            <a:r>
              <a:rPr lang="en-US" sz="20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5mm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	* Th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ướ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c k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ẻ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  <a:cs typeface="Arial" charset="0"/>
              </a:rPr>
              <a:t>	* B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ú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t ch</a:t>
            </a:r>
            <a:r>
              <a:rPr lang="el-GR" sz="2000">
                <a:solidFill>
                  <a:schemeClr val="folHlink"/>
                </a:solidFill>
                <a:cs typeface="Arial" charset="0"/>
              </a:rPr>
              <a:t>ì</a:t>
            </a:r>
            <a:r>
              <a:rPr lang="en-US" sz="2000">
                <a:solidFill>
                  <a:schemeClr val="folHlink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4643438" y="1147763"/>
            <a:ext cx="4249737" cy="49244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cs typeface="Arial" charset="0"/>
              </a:rPr>
              <a:t>2. </a:t>
            </a:r>
            <a:r>
              <a:rPr lang="en-US" sz="2400" u="sng">
                <a:solidFill>
                  <a:srgbClr val="FF0000"/>
                </a:solidFill>
                <a:cs typeface="Arial" charset="0"/>
              </a:rPr>
              <a:t>VẬT LIỆU VÀ THIẾT BỊ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 :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	* Bảng điện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Cầu chì.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Công tắc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Bóng </a:t>
            </a:r>
            <a:r>
              <a:rPr lang="vi-VN" sz="2000">
                <a:solidFill>
                  <a:srgbClr val="FF0000"/>
                </a:solidFill>
                <a:cs typeface="Arial" charset="0"/>
              </a:rPr>
              <a:t>đè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</a:t>
            </a:r>
            <a:r>
              <a:rPr lang="vi-VN" sz="2000">
                <a:solidFill>
                  <a:srgbClr val="FF0000"/>
                </a:solidFill>
                <a:cs typeface="Arial" charset="0"/>
              </a:rPr>
              <a:t>Đui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 </a:t>
            </a:r>
            <a:r>
              <a:rPr lang="vi-VN" sz="2000">
                <a:solidFill>
                  <a:srgbClr val="FF0000"/>
                </a:solidFill>
                <a:cs typeface="Arial" charset="0"/>
              </a:rPr>
              <a:t>đè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Dây dẫn điện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Ống nhựa vuông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Băng dính cách điện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Giấy ráp .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	* Phích cắm điện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8" grpId="0" animBg="1"/>
      <p:bldP spid="2979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0" y="349250"/>
            <a:ext cx="9178925" cy="558800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II. NỘI DUNG VÀ TRÌNH TỰ THỰC HÀNH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403350" y="1700213"/>
            <a:ext cx="34566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cs typeface="Arial" charset="0"/>
              </a:rPr>
              <a:t>1. Vẽ sơ đồ lắp đặt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1403350" y="3001963"/>
            <a:ext cx="9041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cs typeface="Arial" charset="0"/>
              </a:rPr>
              <a:t>2. Lập bảng dự trù dụng cụ, vật liệu và thiết bị.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1403349" y="4297363"/>
            <a:ext cx="8066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cs typeface="Arial" charset="0"/>
              </a:rPr>
              <a:t>3. Lắp đặt mạch điện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87" name="Text Box 15" descr="Parchment"/>
          <p:cNvSpPr txBox="1">
            <a:spLocks noChangeArrowheads="1"/>
          </p:cNvSpPr>
          <p:nvPr/>
        </p:nvSpPr>
        <p:spPr bwMode="auto">
          <a:xfrm>
            <a:off x="-34925" y="857250"/>
            <a:ext cx="9178925" cy="4000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fontAlgn="auto">
              <a:spcBef>
                <a:spcPct val="5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TÌM HIỂU SƠ ĐỒ NGUYÊN LÍ MẠCH ĐIỆN </a:t>
            </a:r>
            <a:endParaRPr lang="en-US" sz="20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17"/>
          <p:cNvSpPr>
            <a:spLocks noChangeArrowheads="1"/>
          </p:cNvSpPr>
          <p:nvPr/>
        </p:nvSpPr>
        <p:spPr bwMode="auto">
          <a:xfrm>
            <a:off x="323850" y="1557338"/>
            <a:ext cx="8569325" cy="50403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rot="10800000">
            <a:off x="3370263" y="3870325"/>
            <a:ext cx="533400" cy="533400"/>
            <a:chOff x="1789" y="3470"/>
            <a:chExt cx="336" cy="336"/>
          </a:xfrm>
        </p:grpSpPr>
        <p:sp>
          <p:nvSpPr>
            <p:cNvPr id="13361" name="Oval 23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62" name="AutoShape 24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63" name="AutoShape 25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64" name="Line 26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323850" y="1922463"/>
            <a:ext cx="7662863" cy="884237"/>
            <a:chOff x="204" y="1211"/>
            <a:chExt cx="4827" cy="557"/>
          </a:xfrm>
        </p:grpSpPr>
        <p:sp>
          <p:nvSpPr>
            <p:cNvPr id="13357" name="Line 18"/>
            <p:cNvSpPr>
              <a:spLocks noChangeShapeType="1"/>
            </p:cNvSpPr>
            <p:nvPr/>
          </p:nvSpPr>
          <p:spPr bwMode="auto">
            <a:xfrm>
              <a:off x="497" y="1376"/>
              <a:ext cx="453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58" name="Line 19"/>
            <p:cNvSpPr>
              <a:spLocks noChangeShapeType="1"/>
            </p:cNvSpPr>
            <p:nvPr/>
          </p:nvSpPr>
          <p:spPr bwMode="auto">
            <a:xfrm>
              <a:off x="497" y="1616"/>
              <a:ext cx="45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59" name="Text Box 38"/>
            <p:cNvSpPr txBox="1">
              <a:spLocks noChangeArrowheads="1"/>
            </p:cNvSpPr>
            <p:nvPr/>
          </p:nvSpPr>
          <p:spPr bwMode="auto">
            <a:xfrm>
              <a:off x="204" y="12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60" name="Text Box 39"/>
            <p:cNvSpPr txBox="1">
              <a:spLocks noChangeArrowheads="1"/>
            </p:cNvSpPr>
            <p:nvPr/>
          </p:nvSpPr>
          <p:spPr bwMode="auto">
            <a:xfrm>
              <a:off x="206" y="14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429250" y="3870325"/>
            <a:ext cx="533400" cy="533400"/>
            <a:chOff x="4942011" y="3870450"/>
            <a:chExt cx="533400" cy="533400"/>
          </a:xfrm>
        </p:grpSpPr>
        <p:sp>
          <p:nvSpPr>
            <p:cNvPr id="60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65" name="Straight Connector 64"/>
            <p:cNvCxnSpPr>
              <a:stCxn id="60" idx="5"/>
              <a:endCxn id="60" idx="1"/>
            </p:cNvCxnSpPr>
            <p:nvPr/>
          </p:nvCxnSpPr>
          <p:spPr>
            <a:xfrm rot="16200000" flipH="1">
              <a:off x="5019799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3"/>
              <a:endCxn id="60" idx="7"/>
            </p:cNvCxnSpPr>
            <p:nvPr/>
          </p:nvCxnSpPr>
          <p:spPr>
            <a:xfrm rot="16200000" flipH="1" flipV="1">
              <a:off x="5019799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2"/>
          <p:cNvGrpSpPr>
            <a:grpSpLocks/>
          </p:cNvGrpSpPr>
          <p:nvPr/>
        </p:nvGrpSpPr>
        <p:grpSpPr bwMode="auto">
          <a:xfrm rot="10800000">
            <a:off x="3370263" y="4824413"/>
            <a:ext cx="533400" cy="533400"/>
            <a:chOff x="1789" y="3470"/>
            <a:chExt cx="336" cy="336"/>
          </a:xfrm>
        </p:grpSpPr>
        <p:sp>
          <p:nvSpPr>
            <p:cNvPr id="13350" name="Oval 23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51" name="AutoShape 24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52" name="AutoShape 25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3353" name="Line 26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5429250" y="4824413"/>
            <a:ext cx="533400" cy="533400"/>
            <a:chOff x="4942011" y="3870450"/>
            <a:chExt cx="533400" cy="533400"/>
          </a:xfrm>
        </p:grpSpPr>
        <p:sp>
          <p:nvSpPr>
            <p:cNvPr id="76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77" name="Straight Connector 76"/>
            <p:cNvCxnSpPr>
              <a:stCxn id="76" idx="5"/>
              <a:endCxn id="76" idx="1"/>
            </p:cNvCxnSpPr>
            <p:nvPr/>
          </p:nvCxnSpPr>
          <p:spPr>
            <a:xfrm rot="16200000" flipH="1">
              <a:off x="5019799" y="3948237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6" idx="3"/>
              <a:endCxn id="76" idx="7"/>
            </p:cNvCxnSpPr>
            <p:nvPr/>
          </p:nvCxnSpPr>
          <p:spPr>
            <a:xfrm rot="16200000" flipH="1" flipV="1">
              <a:off x="5019799" y="3948237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3827463" y="4137025"/>
            <a:ext cx="1631950" cy="935038"/>
            <a:chOff x="3827153" y="4136728"/>
            <a:chExt cx="1632086" cy="935768"/>
          </a:xfrm>
        </p:grpSpPr>
        <p:cxnSp>
          <p:nvCxnSpPr>
            <p:cNvPr id="83" name="Straight Connector 82"/>
            <p:cNvCxnSpPr>
              <a:stCxn id="13362" idx="2"/>
              <a:endCxn id="60" idx="6"/>
            </p:cNvCxnSpPr>
            <p:nvPr/>
          </p:nvCxnSpPr>
          <p:spPr>
            <a:xfrm>
              <a:off x="3827153" y="4136728"/>
              <a:ext cx="160192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57318" y="5072496"/>
              <a:ext cx="160192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1214438" y="2492375"/>
            <a:ext cx="1285875" cy="2592388"/>
            <a:chOff x="1214414" y="2492375"/>
            <a:chExt cx="1285884" cy="2592000"/>
          </a:xfrm>
        </p:grpSpPr>
        <p:grpSp>
          <p:nvGrpSpPr>
            <p:cNvPr id="13339" name="Group 89"/>
            <p:cNvGrpSpPr>
              <a:grpSpLocks/>
            </p:cNvGrpSpPr>
            <p:nvPr/>
          </p:nvGrpSpPr>
          <p:grpSpPr bwMode="auto">
            <a:xfrm>
              <a:off x="1255713" y="2492375"/>
              <a:ext cx="76200" cy="2592000"/>
              <a:chOff x="791" y="1570"/>
              <a:chExt cx="48" cy="1184"/>
            </a:xfrm>
          </p:grpSpPr>
          <p:sp>
            <p:nvSpPr>
              <p:cNvPr id="13343" name="Line 28"/>
              <p:cNvSpPr>
                <a:spLocks noChangeShapeType="1"/>
              </p:cNvSpPr>
              <p:nvPr/>
            </p:nvSpPr>
            <p:spPr bwMode="auto">
              <a:xfrm>
                <a:off x="807" y="1620"/>
                <a:ext cx="0" cy="11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44" name="AutoShape 32"/>
              <p:cNvSpPr>
                <a:spLocks noChangeArrowheads="1"/>
              </p:cNvSpPr>
              <p:nvPr/>
            </p:nvSpPr>
            <p:spPr bwMode="auto">
              <a:xfrm>
                <a:off x="791" y="1570"/>
                <a:ext cx="48" cy="5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Book Antiqua" pitchFamily="18" charset="0"/>
                </a:endParaRPr>
              </a:p>
            </p:txBody>
          </p:sp>
        </p:grpSp>
        <p:cxnSp>
          <p:nvCxnSpPr>
            <p:cNvPr id="80" name="Straight Connector 79"/>
            <p:cNvCxnSpPr>
              <a:endCxn id="13328" idx="1"/>
            </p:cNvCxnSpPr>
            <p:nvPr/>
          </p:nvCxnSpPr>
          <p:spPr>
            <a:xfrm flipV="1">
              <a:off x="1285851" y="4124081"/>
              <a:ext cx="12049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13330" idx="1"/>
            </p:cNvCxnSpPr>
            <p:nvPr/>
          </p:nvCxnSpPr>
          <p:spPr>
            <a:xfrm>
              <a:off x="1285851" y="5071677"/>
              <a:ext cx="1214447" cy="63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1214414" y="4071702"/>
              <a:ext cx="142876" cy="12856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5929313" y="2143125"/>
            <a:ext cx="1714500" cy="2935288"/>
            <a:chOff x="5929321" y="2143116"/>
            <a:chExt cx="1714513" cy="2936032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5929321" y="4143873"/>
              <a:ext cx="161926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959483" y="5079148"/>
              <a:ext cx="162085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6106762" y="3607162"/>
              <a:ext cx="2929680" cy="158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7500958" y="4072418"/>
              <a:ext cx="142876" cy="12862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500958" y="2143116"/>
              <a:ext cx="142876" cy="12862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3071813" y="4124325"/>
            <a:ext cx="374650" cy="947738"/>
            <a:chOff x="3071802" y="4124328"/>
            <a:chExt cx="374351" cy="947746"/>
          </a:xfrm>
        </p:grpSpPr>
        <p:cxnSp>
          <p:nvCxnSpPr>
            <p:cNvPr id="98" name="Straight Connector 97"/>
            <p:cNvCxnSpPr>
              <a:stCxn id="13328" idx="3"/>
              <a:endCxn id="13363" idx="6"/>
            </p:cNvCxnSpPr>
            <p:nvPr/>
          </p:nvCxnSpPr>
          <p:spPr>
            <a:xfrm>
              <a:off x="3081319" y="4124328"/>
              <a:ext cx="3648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071802" y="5072074"/>
              <a:ext cx="3648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03"/>
          <p:cNvGrpSpPr>
            <a:grpSpLocks/>
          </p:cNvGrpSpPr>
          <p:nvPr/>
        </p:nvGrpSpPr>
        <p:grpSpPr bwMode="auto">
          <a:xfrm>
            <a:off x="2500313" y="4954588"/>
            <a:ext cx="590550" cy="247650"/>
            <a:chOff x="2500298" y="4954901"/>
            <a:chExt cx="590552" cy="247648"/>
          </a:xfrm>
        </p:grpSpPr>
        <p:sp>
          <p:nvSpPr>
            <p:cNvPr id="13330" name="Rectangle 21"/>
            <p:cNvSpPr>
              <a:spLocks noChangeArrowheads="1"/>
            </p:cNvSpPr>
            <p:nvPr/>
          </p:nvSpPr>
          <p:spPr bwMode="auto">
            <a:xfrm>
              <a:off x="2500298" y="4954901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101" name="Straight Connector 100"/>
            <p:cNvCxnSpPr>
              <a:stCxn id="13330" idx="1"/>
              <a:endCxn id="13330" idx="3"/>
            </p:cNvCxnSpPr>
            <p:nvPr/>
          </p:nvCxnSpPr>
          <p:spPr>
            <a:xfrm rot="10800000" flipH="1">
              <a:off x="2500298" y="5078725"/>
              <a:ext cx="590552" cy="1587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2490788" y="4000500"/>
            <a:ext cx="600075" cy="247650"/>
            <a:chOff x="2491200" y="4000504"/>
            <a:chExt cx="599651" cy="247648"/>
          </a:xfrm>
        </p:grpSpPr>
        <p:sp>
          <p:nvSpPr>
            <p:cNvPr id="13328" name="Rectangle 21"/>
            <p:cNvSpPr>
              <a:spLocks noChangeArrowheads="1"/>
            </p:cNvSpPr>
            <p:nvPr/>
          </p:nvSpPr>
          <p:spPr bwMode="auto">
            <a:xfrm>
              <a:off x="2491200" y="4000504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10800000" flipH="1">
              <a:off x="2500718" y="4122741"/>
              <a:ext cx="590133" cy="1587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98401" y="148875"/>
            <a:ext cx="3538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smtClean="0">
                <a:cs typeface="Arial" charset="0"/>
              </a:rPr>
              <a:t>1. VẼ </a:t>
            </a:r>
            <a:r>
              <a:rPr lang="en-US" b="1" u="sng">
                <a:cs typeface="Arial" charset="0"/>
              </a:rPr>
              <a:t>SƠ ĐỒ LẮP ĐẶT</a:t>
            </a:r>
            <a:endParaRPr lang="en-US" b="1" u="sng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 descr="Parchment"/>
          <p:cNvSpPr txBox="1">
            <a:spLocks noChangeArrowheads="1"/>
          </p:cNvSpPr>
          <p:nvPr/>
        </p:nvSpPr>
        <p:spPr bwMode="auto">
          <a:xfrm>
            <a:off x="-34925" y="857250"/>
            <a:ext cx="9178925" cy="4000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fontAlgn="auto">
              <a:spcBef>
                <a:spcPct val="5000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sz="2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TÌM HIỂU SƠ ĐỒ NGUYÊN LÍ MẠCH ĐIỆN 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357188" y="1500188"/>
            <a:ext cx="3571875" cy="1571625"/>
          </a:xfrm>
          <a:prstGeom prst="cloudCallout">
            <a:avLst>
              <a:gd name="adj1" fmla="val -55885"/>
              <a:gd name="adj2" fmla="val 283658"/>
            </a:avLst>
          </a:prstGeom>
          <a:solidFill>
            <a:srgbClr val="FF9999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 bóng 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đè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 m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ắ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 v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ớ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nhau nh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thế nào?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357188" y="1500188"/>
            <a:ext cx="3571875" cy="1571625"/>
          </a:xfrm>
          <a:prstGeom prst="cloudCallout">
            <a:avLst>
              <a:gd name="adj1" fmla="val -55885"/>
              <a:gd name="adj2" fmla="val 283658"/>
            </a:avLst>
          </a:prstGeom>
          <a:solidFill>
            <a:srgbClr val="FF9999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Cầu chì, công tắc mắc vào dây pha hay dây trung hoà?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357188" y="1500188"/>
            <a:ext cx="3571875" cy="1571625"/>
          </a:xfrm>
          <a:prstGeom prst="cloudCallout">
            <a:avLst>
              <a:gd name="adj1" fmla="val -55885"/>
              <a:gd name="adj2" fmla="val 283658"/>
            </a:avLst>
          </a:prstGeom>
          <a:solidFill>
            <a:srgbClr val="FF9999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ươ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 án lắp 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đặ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 các thiết bị 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 cắt, bảo vệ và </a:t>
            </a:r>
            <a:r>
              <a:rPr lang="vi-VN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dây?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0" y="3143250"/>
            <a:ext cx="5643563" cy="369888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cs typeface="Arial" charset="0"/>
              </a:rPr>
              <a:t>* Hai bóng </a:t>
            </a:r>
            <a:r>
              <a:rPr lang="vi-VN">
                <a:solidFill>
                  <a:srgbClr val="002060"/>
                </a:solidFill>
                <a:cs typeface="Arial" charset="0"/>
              </a:rPr>
              <a:t>đè</a:t>
            </a:r>
            <a:r>
              <a:rPr lang="en-US">
                <a:solidFill>
                  <a:srgbClr val="002060"/>
                </a:solidFill>
                <a:cs typeface="Arial" charset="0"/>
              </a:rPr>
              <a:t>n mắc song song với nhau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0" y="3927475"/>
            <a:ext cx="5643563" cy="369888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cs typeface="Arial" charset="0"/>
              </a:rPr>
              <a:t>* Cầu chì, công t</a:t>
            </a:r>
            <a:r>
              <a:rPr lang="vi-VN">
                <a:solidFill>
                  <a:srgbClr val="002060"/>
                </a:solidFill>
                <a:cs typeface="Arial" charset="0"/>
              </a:rPr>
              <a:t>ắ</a:t>
            </a:r>
            <a:r>
              <a:rPr lang="en-US">
                <a:solidFill>
                  <a:srgbClr val="002060"/>
                </a:solidFill>
                <a:cs typeface="Arial" charset="0"/>
              </a:rPr>
              <a:t>c m</a:t>
            </a:r>
            <a:r>
              <a:rPr lang="vi-VN">
                <a:solidFill>
                  <a:srgbClr val="002060"/>
                </a:solidFill>
                <a:cs typeface="Arial" charset="0"/>
              </a:rPr>
              <a:t>ắ</a:t>
            </a:r>
            <a:r>
              <a:rPr lang="en-US">
                <a:solidFill>
                  <a:srgbClr val="002060"/>
                </a:solidFill>
                <a:cs typeface="Arial" charset="0"/>
              </a:rPr>
              <a:t>c vào dây pha.</a:t>
            </a:r>
          </a:p>
        </p:txBody>
      </p:sp>
      <p:sp>
        <p:nvSpPr>
          <p:cNvPr id="9" name="Rectangle 8"/>
          <p:cNvSpPr/>
          <p:nvPr/>
        </p:nvSpPr>
        <p:spPr>
          <a:xfrm>
            <a:off x="98401" y="148875"/>
            <a:ext cx="3538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smtClean="0">
                <a:cs typeface="Arial" charset="0"/>
              </a:rPr>
              <a:t>1. VẼ </a:t>
            </a:r>
            <a:r>
              <a:rPr lang="en-US" b="1" u="sng">
                <a:cs typeface="Arial" charset="0"/>
              </a:rPr>
              <a:t>SƠ ĐỒ LẮP ĐẶT</a:t>
            </a:r>
            <a:endParaRPr lang="en-US" b="1" u="sng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82" name="Text Box 26" descr="Parchment"/>
          <p:cNvSpPr txBox="1">
            <a:spLocks noChangeArrowheads="1"/>
          </p:cNvSpPr>
          <p:nvPr/>
        </p:nvSpPr>
        <p:spPr bwMode="auto">
          <a:xfrm>
            <a:off x="-36513" y="333375"/>
            <a:ext cx="9178926" cy="4000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b. VẼ SƠ ĐỒ LẮP ĐẶT MẠCH ĐIỆN </a:t>
            </a:r>
          </a:p>
        </p:txBody>
      </p:sp>
      <p:sp>
        <p:nvSpPr>
          <p:cNvPr id="15363" name="Rectangle 28"/>
          <p:cNvSpPr>
            <a:spLocks noChangeArrowheads="1"/>
          </p:cNvSpPr>
          <p:nvPr/>
        </p:nvSpPr>
        <p:spPr bwMode="auto">
          <a:xfrm>
            <a:off x="323850" y="1557338"/>
            <a:ext cx="8569325" cy="50403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Book Antiqua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3850" y="1922463"/>
            <a:ext cx="7662863" cy="884237"/>
            <a:chOff x="204" y="1211"/>
            <a:chExt cx="4827" cy="557"/>
          </a:xfrm>
        </p:grpSpPr>
        <p:sp>
          <p:nvSpPr>
            <p:cNvPr id="15417" name="Line 30"/>
            <p:cNvSpPr>
              <a:spLocks noChangeShapeType="1"/>
            </p:cNvSpPr>
            <p:nvPr/>
          </p:nvSpPr>
          <p:spPr bwMode="auto">
            <a:xfrm>
              <a:off x="497" y="1376"/>
              <a:ext cx="453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418" name="Line 31"/>
            <p:cNvSpPr>
              <a:spLocks noChangeShapeType="1"/>
            </p:cNvSpPr>
            <p:nvPr/>
          </p:nvSpPr>
          <p:spPr bwMode="auto">
            <a:xfrm>
              <a:off x="497" y="1616"/>
              <a:ext cx="45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419" name="Text Box 32"/>
            <p:cNvSpPr txBox="1">
              <a:spLocks noChangeArrowheads="1"/>
            </p:cNvSpPr>
            <p:nvPr/>
          </p:nvSpPr>
          <p:spPr bwMode="auto">
            <a:xfrm>
              <a:off x="204" y="12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5420" name="Text Box 33"/>
            <p:cNvSpPr txBox="1">
              <a:spLocks noChangeArrowheads="1"/>
            </p:cNvSpPr>
            <p:nvPr/>
          </p:nvSpPr>
          <p:spPr bwMode="auto">
            <a:xfrm>
              <a:off x="206" y="14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326690" name="Rectangle 34"/>
          <p:cNvSpPr>
            <a:spLocks noChangeArrowheads="1"/>
          </p:cNvSpPr>
          <p:nvPr/>
        </p:nvSpPr>
        <p:spPr bwMode="auto">
          <a:xfrm>
            <a:off x="558800" y="3929063"/>
            <a:ext cx="1727200" cy="20716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 rot="5400000">
            <a:off x="684213" y="5110163"/>
            <a:ext cx="533400" cy="533400"/>
            <a:chOff x="1789" y="3470"/>
            <a:chExt cx="336" cy="336"/>
          </a:xfrm>
        </p:grpSpPr>
        <p:sp>
          <p:nvSpPr>
            <p:cNvPr id="15413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414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415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416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4392613" y="3714750"/>
            <a:ext cx="533400" cy="533400"/>
            <a:chOff x="4942011" y="3870450"/>
            <a:chExt cx="533400" cy="533400"/>
          </a:xfrm>
        </p:grpSpPr>
        <p:sp>
          <p:nvSpPr>
            <p:cNvPr id="34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35" name="Straight Connector 34"/>
            <p:cNvCxnSpPr>
              <a:stCxn id="34" idx="5"/>
              <a:endCxn id="34" idx="1"/>
            </p:cNvCxnSpPr>
            <p:nvPr/>
          </p:nvCxnSpPr>
          <p:spPr>
            <a:xfrm rot="16200000" flipH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3"/>
              <a:endCxn id="34" idx="7"/>
            </p:cNvCxnSpPr>
            <p:nvPr/>
          </p:nvCxnSpPr>
          <p:spPr>
            <a:xfrm rot="16200000" flipH="1" flipV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3"/>
          <p:cNvGrpSpPr>
            <a:grpSpLocks/>
          </p:cNvGrpSpPr>
          <p:nvPr/>
        </p:nvGrpSpPr>
        <p:grpSpPr bwMode="auto">
          <a:xfrm rot="5400000">
            <a:off x="1328738" y="4429125"/>
            <a:ext cx="590550" cy="247650"/>
            <a:chOff x="2500298" y="4954901"/>
            <a:chExt cx="590552" cy="247648"/>
          </a:xfrm>
        </p:grpSpPr>
        <p:sp>
          <p:nvSpPr>
            <p:cNvPr id="15408" name="Rectangle 21"/>
            <p:cNvSpPr>
              <a:spLocks noChangeArrowheads="1"/>
            </p:cNvSpPr>
            <p:nvPr/>
          </p:nvSpPr>
          <p:spPr bwMode="auto">
            <a:xfrm>
              <a:off x="2500298" y="4954901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39" name="Straight Connector 38"/>
            <p:cNvCxnSpPr>
              <a:stCxn id="15408" idx="1"/>
              <a:endCxn id="15408" idx="3"/>
            </p:cNvCxnSpPr>
            <p:nvPr/>
          </p:nvCxnSpPr>
          <p:spPr>
            <a:xfrm rot="10800000" flipH="1">
              <a:off x="2500298" y="5085075"/>
              <a:ext cx="590552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02"/>
          <p:cNvGrpSpPr>
            <a:grpSpLocks/>
          </p:cNvGrpSpPr>
          <p:nvPr/>
        </p:nvGrpSpPr>
        <p:grpSpPr bwMode="auto">
          <a:xfrm rot="5400000">
            <a:off x="647700" y="4433888"/>
            <a:ext cx="600075" cy="247650"/>
            <a:chOff x="2491200" y="4000504"/>
            <a:chExt cx="599651" cy="247648"/>
          </a:xfrm>
        </p:grpSpPr>
        <p:sp>
          <p:nvSpPr>
            <p:cNvPr id="15406" name="Rectangle 21"/>
            <p:cNvSpPr>
              <a:spLocks noChangeArrowheads="1"/>
            </p:cNvSpPr>
            <p:nvPr/>
          </p:nvSpPr>
          <p:spPr bwMode="auto">
            <a:xfrm>
              <a:off x="2491200" y="4000504"/>
              <a:ext cx="590552" cy="2476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 flipH="1">
              <a:off x="2500717" y="4129090"/>
              <a:ext cx="590133" cy="1587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958850" y="2516188"/>
            <a:ext cx="733425" cy="1771650"/>
            <a:chOff x="959042" y="2516188"/>
            <a:chExt cx="733233" cy="1771374"/>
          </a:xfrm>
        </p:grpSpPr>
        <p:sp>
          <p:nvSpPr>
            <p:cNvPr id="15401" name="Line 46"/>
            <p:cNvSpPr>
              <a:spLocks noChangeShapeType="1"/>
            </p:cNvSpPr>
            <p:nvPr/>
          </p:nvSpPr>
          <p:spPr bwMode="auto">
            <a:xfrm>
              <a:off x="1641475" y="2595562"/>
              <a:ext cx="0" cy="169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402" name="AutoShape 50"/>
            <p:cNvSpPr>
              <a:spLocks noChangeArrowheads="1"/>
            </p:cNvSpPr>
            <p:nvPr/>
          </p:nvSpPr>
          <p:spPr bwMode="auto">
            <a:xfrm>
              <a:off x="1616075" y="2516188"/>
              <a:ext cx="76200" cy="920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403" name="Line 49"/>
            <p:cNvSpPr>
              <a:spLocks noChangeShapeType="1"/>
            </p:cNvSpPr>
            <p:nvPr/>
          </p:nvSpPr>
          <p:spPr bwMode="auto">
            <a:xfrm rot="5400000" flipV="1">
              <a:off x="882000" y="4194000"/>
              <a:ext cx="168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10800000">
              <a:off x="959042" y="4128837"/>
              <a:ext cx="684034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5" name="AutoShape 50"/>
            <p:cNvSpPr>
              <a:spLocks noChangeArrowheads="1"/>
            </p:cNvSpPr>
            <p:nvPr/>
          </p:nvSpPr>
          <p:spPr bwMode="auto">
            <a:xfrm>
              <a:off x="1571604" y="4071942"/>
              <a:ext cx="76200" cy="920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 rot="5400000">
            <a:off x="1385888" y="5111750"/>
            <a:ext cx="533400" cy="533400"/>
            <a:chOff x="1789" y="3470"/>
            <a:chExt cx="336" cy="336"/>
          </a:xfrm>
        </p:grpSpPr>
        <p:sp>
          <p:nvSpPr>
            <p:cNvPr id="15397" name="Oval 41"/>
            <p:cNvSpPr>
              <a:spLocks noChangeArrowheads="1"/>
            </p:cNvSpPr>
            <p:nvPr/>
          </p:nvSpPr>
          <p:spPr bwMode="auto">
            <a:xfrm>
              <a:off x="1789" y="3470"/>
              <a:ext cx="336" cy="336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398" name="AutoShape 42"/>
            <p:cNvSpPr>
              <a:spLocks noChangeArrowheads="1"/>
            </p:cNvSpPr>
            <p:nvPr/>
          </p:nvSpPr>
          <p:spPr bwMode="auto">
            <a:xfrm>
              <a:off x="1837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399" name="AutoShape 43"/>
            <p:cNvSpPr>
              <a:spLocks noChangeArrowheads="1"/>
            </p:cNvSpPr>
            <p:nvPr/>
          </p:nvSpPr>
          <p:spPr bwMode="auto">
            <a:xfrm>
              <a:off x="2029" y="3614"/>
              <a:ext cx="48" cy="48"/>
            </a:xfrm>
            <a:prstGeom prst="flowChartConnector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Book Antiqua" pitchFamily="18" charset="0"/>
              </a:endParaRPr>
            </a:p>
          </p:txBody>
        </p:sp>
        <p:sp>
          <p:nvSpPr>
            <p:cNvPr id="15400" name="Line 44"/>
            <p:cNvSpPr>
              <a:spLocks noChangeShapeType="1"/>
            </p:cNvSpPr>
            <p:nvPr/>
          </p:nvSpPr>
          <p:spPr bwMode="auto">
            <a:xfrm flipV="1">
              <a:off x="1837" y="3566"/>
              <a:ext cx="192" cy="48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cxnSp>
        <p:nvCxnSpPr>
          <p:cNvPr id="64" name="Straight Connector 63"/>
          <p:cNvCxnSpPr>
            <a:stCxn id="15406" idx="3"/>
            <a:endCxn id="15414" idx="2"/>
          </p:cNvCxnSpPr>
          <p:nvPr/>
        </p:nvCxnSpPr>
        <p:spPr>
          <a:xfrm rot="16200000" flipH="1">
            <a:off x="780257" y="5015706"/>
            <a:ext cx="338138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472407" y="5025231"/>
            <a:ext cx="338138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6253163" y="3714750"/>
            <a:ext cx="533400" cy="533400"/>
            <a:chOff x="4942011" y="3870450"/>
            <a:chExt cx="533400" cy="533400"/>
          </a:xfrm>
        </p:grpSpPr>
        <p:sp>
          <p:nvSpPr>
            <p:cNvPr id="75" name="Oval 23"/>
            <p:cNvSpPr>
              <a:spLocks noChangeArrowheads="1"/>
            </p:cNvSpPr>
            <p:nvPr/>
          </p:nvSpPr>
          <p:spPr bwMode="auto">
            <a:xfrm rot="10800000">
              <a:off x="4942011" y="3870450"/>
              <a:ext cx="533400" cy="533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76" name="Straight Connector 75"/>
            <p:cNvCxnSpPr>
              <a:stCxn id="75" idx="5"/>
              <a:endCxn id="75" idx="1"/>
            </p:cNvCxnSpPr>
            <p:nvPr/>
          </p:nvCxnSpPr>
          <p:spPr>
            <a:xfrm rot="16200000" flipH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3"/>
              <a:endCxn id="75" idx="7"/>
            </p:cNvCxnSpPr>
            <p:nvPr/>
          </p:nvCxnSpPr>
          <p:spPr>
            <a:xfrm rot="16200000" flipH="1" flipV="1">
              <a:off x="5019798" y="3948238"/>
              <a:ext cx="377825" cy="37782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1643063" y="2706688"/>
            <a:ext cx="2930525" cy="3009900"/>
            <a:chOff x="1643042" y="2706194"/>
            <a:chExt cx="2929752" cy="3010410"/>
          </a:xfrm>
        </p:grpSpPr>
        <p:cxnSp>
          <p:nvCxnSpPr>
            <p:cNvPr id="69" name="Straight Connector 68"/>
            <p:cNvCxnSpPr>
              <a:stCxn id="15399" idx="6"/>
            </p:cNvCxnSpPr>
            <p:nvPr/>
          </p:nvCxnSpPr>
          <p:spPr>
            <a:xfrm rot="5400000">
              <a:off x="1574766" y="5637217"/>
              <a:ext cx="146075" cy="952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643042" y="5715016"/>
              <a:ext cx="357093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501281" y="4214575"/>
              <a:ext cx="2999295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000135" y="2714132"/>
              <a:ext cx="2571072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4040891" y="3236509"/>
              <a:ext cx="1062217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714875" y="2143125"/>
            <a:ext cx="71438" cy="1571625"/>
            <a:chOff x="4714314" y="2143116"/>
            <a:chExt cx="72000" cy="1571636"/>
          </a:xfrm>
        </p:grpSpPr>
        <p:cxnSp>
          <p:nvCxnSpPr>
            <p:cNvPr id="82" name="Straight Connector 81"/>
            <p:cNvCxnSpPr/>
            <p:nvPr/>
          </p:nvCxnSpPr>
          <p:spPr>
            <a:xfrm rot="5400000">
              <a:off x="3950803" y="2940040"/>
              <a:ext cx="1547823" cy="16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714314" y="2143116"/>
              <a:ext cx="72000" cy="714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2" name="Group 87"/>
          <p:cNvGrpSpPr>
            <a:grpSpLocks/>
          </p:cNvGrpSpPr>
          <p:nvPr/>
        </p:nvGrpSpPr>
        <p:grpSpPr bwMode="auto">
          <a:xfrm>
            <a:off x="6572250" y="2143125"/>
            <a:ext cx="71438" cy="1571625"/>
            <a:chOff x="4714314" y="2143116"/>
            <a:chExt cx="72000" cy="1571636"/>
          </a:xfrm>
        </p:grpSpPr>
        <p:cxnSp>
          <p:nvCxnSpPr>
            <p:cNvPr id="89" name="Straight Connector 88"/>
            <p:cNvCxnSpPr/>
            <p:nvPr/>
          </p:nvCxnSpPr>
          <p:spPr>
            <a:xfrm rot="5400000">
              <a:off x="3950803" y="2940040"/>
              <a:ext cx="1547823" cy="16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4714314" y="2143116"/>
              <a:ext cx="72000" cy="714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928688" y="2928938"/>
            <a:ext cx="5500687" cy="2928937"/>
            <a:chOff x="928662" y="2928934"/>
            <a:chExt cx="5500726" cy="2928958"/>
          </a:xfrm>
        </p:grpSpPr>
        <p:grpSp>
          <p:nvGrpSpPr>
            <p:cNvPr id="15379" name="Group 108"/>
            <p:cNvGrpSpPr>
              <a:grpSpLocks/>
            </p:cNvGrpSpPr>
            <p:nvPr/>
          </p:nvGrpSpPr>
          <p:grpSpPr bwMode="auto">
            <a:xfrm>
              <a:off x="928662" y="2928934"/>
              <a:ext cx="5499235" cy="2928958"/>
              <a:chOff x="928662" y="2928934"/>
              <a:chExt cx="5499235" cy="2928958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811185" y="5722954"/>
                <a:ext cx="269877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928662" y="5856305"/>
                <a:ext cx="1214446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V="1">
                <a:off x="682597" y="4397382"/>
                <a:ext cx="2921021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143108" y="2928934"/>
                <a:ext cx="4284693" cy="952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 rot="5400000">
              <a:off x="6015047" y="3343275"/>
              <a:ext cx="828681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Text Box 4" descr="Parchment"/>
          <p:cNvSpPr txBox="1">
            <a:spLocks noChangeArrowheads="1"/>
          </p:cNvSpPr>
          <p:nvPr/>
        </p:nvSpPr>
        <p:spPr bwMode="auto">
          <a:xfrm>
            <a:off x="-36513" y="333375"/>
            <a:ext cx="9178926" cy="4667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2. LẬP BẢNG DỰ TRÙ DỤNG CỤ, VẬT LIỆU VÀ THIẾT BỊ</a:t>
            </a:r>
          </a:p>
        </p:txBody>
      </p:sp>
      <p:graphicFrame>
        <p:nvGraphicFramePr>
          <p:cNvPr id="393324" name="Group 108"/>
          <p:cNvGraphicFramePr>
            <a:graphicFrameLocks noGrp="1"/>
          </p:cNvGraphicFramePr>
          <p:nvPr>
            <p:ph/>
          </p:nvPr>
        </p:nvGraphicFramePr>
        <p:xfrm>
          <a:off x="455613" y="1196975"/>
          <a:ext cx="8226425" cy="5486400"/>
        </p:xfrm>
        <a:graphic>
          <a:graphicData uri="http://schemas.openxmlformats.org/drawingml/2006/table">
            <a:tbl>
              <a:tblPr/>
              <a:tblGrid>
                <a:gridCol w="660400"/>
                <a:gridCol w="3887787"/>
                <a:gridCol w="1223963"/>
                <a:gridCol w="24542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Tên dụng cụ, vật liệu và thiết bị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lượng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Yêu cầu kĩ thuật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Kìm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Kìm tuốt dây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Dao nhỏ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Tua vít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Khoan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Bút thử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Bóng đèn tròn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Đui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đè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Phích cắm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Công tắc hai cực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Cầu chì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cách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cách điện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 cách điện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60W _ 220V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107950" y="1196975"/>
            <a:ext cx="640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Qui trình lắp đặt mạch điện :</a:t>
            </a:r>
          </a:p>
        </p:txBody>
      </p:sp>
      <p:sp>
        <p:nvSpPr>
          <p:cNvPr id="328723" name="Text Box 19" descr="Parchment"/>
          <p:cNvSpPr txBox="1">
            <a:spLocks noChangeArrowheads="1"/>
          </p:cNvSpPr>
          <p:nvPr/>
        </p:nvSpPr>
        <p:spPr bwMode="auto">
          <a:xfrm>
            <a:off x="-36513" y="333375"/>
            <a:ext cx="9178926" cy="558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3. LẮP ĐẶT MẠCH ĐIỆN</a:t>
            </a:r>
          </a:p>
        </p:txBody>
      </p:sp>
      <p:sp>
        <p:nvSpPr>
          <p:cNvPr id="17412" name="Rectangle 21"/>
          <p:cNvSpPr>
            <a:spLocks noChangeArrowheads="1"/>
          </p:cNvSpPr>
          <p:nvPr/>
        </p:nvSpPr>
        <p:spPr bwMode="auto">
          <a:xfrm>
            <a:off x="468313" y="2205038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Vạch dấu</a:t>
            </a:r>
          </a:p>
        </p:txBody>
      </p:sp>
      <p:sp>
        <p:nvSpPr>
          <p:cNvPr id="17413" name="Rectangle 22"/>
          <p:cNvSpPr>
            <a:spLocks noChangeArrowheads="1"/>
          </p:cNvSpPr>
          <p:nvPr/>
        </p:nvSpPr>
        <p:spPr bwMode="auto">
          <a:xfrm>
            <a:off x="2195513" y="2205038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Khoan lỗ </a:t>
            </a:r>
          </a:p>
        </p:txBody>
      </p:sp>
      <p:sp>
        <p:nvSpPr>
          <p:cNvPr id="17414" name="Rectangle 23"/>
          <p:cNvSpPr>
            <a:spLocks noChangeArrowheads="1"/>
          </p:cNvSpPr>
          <p:nvPr/>
        </p:nvSpPr>
        <p:spPr bwMode="auto">
          <a:xfrm>
            <a:off x="3922713" y="2206625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Lắp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TBĐ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vào BĐ</a:t>
            </a:r>
          </a:p>
        </p:txBody>
      </p:sp>
      <p:sp>
        <p:nvSpPr>
          <p:cNvPr id="17415" name="Rectangle 24"/>
          <p:cNvSpPr>
            <a:spLocks noChangeArrowheads="1"/>
          </p:cNvSpPr>
          <p:nvPr/>
        </p:nvSpPr>
        <p:spPr bwMode="auto">
          <a:xfrm>
            <a:off x="5651500" y="2205038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Nối dây </a:t>
            </a:r>
          </a:p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mạch điện</a:t>
            </a:r>
          </a:p>
          <a:p>
            <a:pPr algn="ctr"/>
            <a:endParaRPr lang="en-US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17416" name="Rectangle 25"/>
          <p:cNvSpPr>
            <a:spLocks noChangeArrowheads="1"/>
          </p:cNvSpPr>
          <p:nvPr/>
        </p:nvSpPr>
        <p:spPr bwMode="auto">
          <a:xfrm>
            <a:off x="7380288" y="2205038"/>
            <a:ext cx="1368425" cy="1511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3399"/>
                </a:solidFill>
                <a:cs typeface="Arial" charset="0"/>
              </a:rPr>
              <a:t>Kiểm tra</a:t>
            </a:r>
          </a:p>
        </p:txBody>
      </p:sp>
      <p:sp>
        <p:nvSpPr>
          <p:cNvPr id="328724" name="Rectangle 20"/>
          <p:cNvSpPr>
            <a:spLocks noChangeArrowheads="1"/>
          </p:cNvSpPr>
          <p:nvPr/>
        </p:nvSpPr>
        <p:spPr bwMode="auto">
          <a:xfrm>
            <a:off x="468313" y="2214563"/>
            <a:ext cx="1368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328730" name="Rectangle 26"/>
          <p:cNvSpPr>
            <a:spLocks noChangeArrowheads="1"/>
          </p:cNvSpPr>
          <p:nvPr/>
        </p:nvSpPr>
        <p:spPr bwMode="auto">
          <a:xfrm>
            <a:off x="2195513" y="2214563"/>
            <a:ext cx="1368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328731" name="Rectangle 27"/>
          <p:cNvSpPr>
            <a:spLocks noChangeArrowheads="1"/>
          </p:cNvSpPr>
          <p:nvPr/>
        </p:nvSpPr>
        <p:spPr bwMode="auto">
          <a:xfrm>
            <a:off x="3924300" y="2214563"/>
            <a:ext cx="1368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328732" name="Rectangle 28"/>
          <p:cNvSpPr>
            <a:spLocks noChangeArrowheads="1"/>
          </p:cNvSpPr>
          <p:nvPr/>
        </p:nvSpPr>
        <p:spPr bwMode="auto">
          <a:xfrm>
            <a:off x="5651500" y="2214563"/>
            <a:ext cx="1368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328733" name="Rectangle 29"/>
          <p:cNvSpPr>
            <a:spLocks noChangeArrowheads="1"/>
          </p:cNvSpPr>
          <p:nvPr/>
        </p:nvSpPr>
        <p:spPr bwMode="auto">
          <a:xfrm>
            <a:off x="7380288" y="2214563"/>
            <a:ext cx="1368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000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328734" name="Line 30"/>
          <p:cNvSpPr>
            <a:spLocks noChangeShapeType="1"/>
          </p:cNvSpPr>
          <p:nvPr/>
        </p:nvSpPr>
        <p:spPr bwMode="auto">
          <a:xfrm>
            <a:off x="1835150" y="2924175"/>
            <a:ext cx="36036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8735" name="Line 31"/>
          <p:cNvSpPr>
            <a:spLocks noChangeShapeType="1"/>
          </p:cNvSpPr>
          <p:nvPr/>
        </p:nvSpPr>
        <p:spPr bwMode="auto">
          <a:xfrm>
            <a:off x="3563938" y="2924175"/>
            <a:ext cx="360362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8736" name="Line 32"/>
          <p:cNvSpPr>
            <a:spLocks noChangeShapeType="1"/>
          </p:cNvSpPr>
          <p:nvPr/>
        </p:nvSpPr>
        <p:spPr bwMode="auto">
          <a:xfrm>
            <a:off x="5292725" y="2924175"/>
            <a:ext cx="36036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8737" name="Line 33"/>
          <p:cNvSpPr>
            <a:spLocks noChangeShapeType="1"/>
          </p:cNvSpPr>
          <p:nvPr/>
        </p:nvSpPr>
        <p:spPr bwMode="auto">
          <a:xfrm>
            <a:off x="7019925" y="2924175"/>
            <a:ext cx="36036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28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28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28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328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328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4" grpId="0" animBg="1"/>
      <p:bldP spid="328730" grpId="0" animBg="1"/>
      <p:bldP spid="328731" grpId="0" animBg="1"/>
      <p:bldP spid="328732" grpId="0" animBg="1"/>
      <p:bldP spid="328733" grpId="0" animBg="1"/>
      <p:bldP spid="328734" grpId="0" animBg="1"/>
      <p:bldP spid="328735" grpId="0" animBg="1"/>
      <p:bldP spid="328736" grpId="0" animBg="1"/>
      <p:bldP spid="3287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14"/>
          <p:cNvSpPr>
            <a:spLocks noEditPoints="1"/>
          </p:cNvSpPr>
          <p:nvPr/>
        </p:nvSpPr>
        <p:spPr bwMode="gray">
          <a:xfrm rot="-3864624">
            <a:off x="3884613" y="1844675"/>
            <a:ext cx="3703637" cy="5656263"/>
          </a:xfrm>
          <a:custGeom>
            <a:avLst/>
            <a:gdLst>
              <a:gd name="T0" fmla="*/ 2147483646 w 2820"/>
              <a:gd name="T1" fmla="*/ 2147483646 h 2912"/>
              <a:gd name="T2" fmla="*/ 2147483646 w 2820"/>
              <a:gd name="T3" fmla="*/ 2147483646 h 2912"/>
              <a:gd name="T4" fmla="*/ 2147483646 w 2820"/>
              <a:gd name="T5" fmla="*/ 2147483646 h 2912"/>
              <a:gd name="T6" fmla="*/ 2147483646 w 2820"/>
              <a:gd name="T7" fmla="*/ 2147483646 h 2912"/>
              <a:gd name="T8" fmla="*/ 2147483646 w 2820"/>
              <a:gd name="T9" fmla="*/ 2147483646 h 2912"/>
              <a:gd name="T10" fmla="*/ 2147483646 w 2820"/>
              <a:gd name="T11" fmla="*/ 2147483646 h 2912"/>
              <a:gd name="T12" fmla="*/ 2147483646 w 2820"/>
              <a:gd name="T13" fmla="*/ 2147483646 h 2912"/>
              <a:gd name="T14" fmla="*/ 2147483646 w 2820"/>
              <a:gd name="T15" fmla="*/ 2147483646 h 2912"/>
              <a:gd name="T16" fmla="*/ 0 w 2820"/>
              <a:gd name="T17" fmla="*/ 2147483646 h 2912"/>
              <a:gd name="T18" fmla="*/ 2147483646 w 2820"/>
              <a:gd name="T19" fmla="*/ 2147483646 h 2912"/>
              <a:gd name="T20" fmla="*/ 2147483646 w 2820"/>
              <a:gd name="T21" fmla="*/ 2147483646 h 2912"/>
              <a:gd name="T22" fmla="*/ 2147483646 w 2820"/>
              <a:gd name="T23" fmla="*/ 2147483646 h 2912"/>
              <a:gd name="T24" fmla="*/ 2147483646 w 2820"/>
              <a:gd name="T25" fmla="*/ 2147483646 h 2912"/>
              <a:gd name="T26" fmla="*/ 2147483646 w 2820"/>
              <a:gd name="T27" fmla="*/ 2147483646 h 2912"/>
              <a:gd name="T28" fmla="*/ 2147483646 w 2820"/>
              <a:gd name="T29" fmla="*/ 2147483646 h 2912"/>
              <a:gd name="T30" fmla="*/ 2147483646 w 2820"/>
              <a:gd name="T31" fmla="*/ 2147483646 h 2912"/>
              <a:gd name="T32" fmla="*/ 2147483646 w 2820"/>
              <a:gd name="T33" fmla="*/ 2147483646 h 2912"/>
              <a:gd name="T34" fmla="*/ 2147483646 w 2820"/>
              <a:gd name="T35" fmla="*/ 2147483646 h 2912"/>
              <a:gd name="T36" fmla="*/ 2147483646 w 2820"/>
              <a:gd name="T37" fmla="*/ 2147483646 h 2912"/>
              <a:gd name="T38" fmla="*/ 2147483646 w 2820"/>
              <a:gd name="T39" fmla="*/ 2147483646 h 2912"/>
              <a:gd name="T40" fmla="*/ 2147483646 w 2820"/>
              <a:gd name="T41" fmla="*/ 2147483646 h 2912"/>
              <a:gd name="T42" fmla="*/ 2147483646 w 2820"/>
              <a:gd name="T43" fmla="*/ 2147483646 h 2912"/>
              <a:gd name="T44" fmla="*/ 2147483646 w 2820"/>
              <a:gd name="T45" fmla="*/ 2147483646 h 2912"/>
              <a:gd name="T46" fmla="*/ 2147483646 w 2820"/>
              <a:gd name="T47" fmla="*/ 2147483646 h 2912"/>
              <a:gd name="T48" fmla="*/ 2147483646 w 2820"/>
              <a:gd name="T49" fmla="*/ 2147483646 h 2912"/>
              <a:gd name="T50" fmla="*/ 2147483646 w 2820"/>
              <a:gd name="T51" fmla="*/ 2147483646 h 2912"/>
              <a:gd name="T52" fmla="*/ 2147483646 w 2820"/>
              <a:gd name="T53" fmla="*/ 2147483646 h 2912"/>
              <a:gd name="T54" fmla="*/ 2147483646 w 2820"/>
              <a:gd name="T55" fmla="*/ 2147483646 h 2912"/>
              <a:gd name="T56" fmla="*/ 2147483646 w 2820"/>
              <a:gd name="T57" fmla="*/ 2147483646 h 2912"/>
              <a:gd name="T58" fmla="*/ 2147483646 w 2820"/>
              <a:gd name="T59" fmla="*/ 2147483646 h 2912"/>
              <a:gd name="T60" fmla="*/ 2147483646 w 2820"/>
              <a:gd name="T61" fmla="*/ 2147483646 h 2912"/>
              <a:gd name="T62" fmla="*/ 2147483646 w 2820"/>
              <a:gd name="T63" fmla="*/ 2147483646 h 2912"/>
              <a:gd name="T64" fmla="*/ 2147483646 w 2820"/>
              <a:gd name="T65" fmla="*/ 2147483646 h 2912"/>
              <a:gd name="T66" fmla="*/ 2147483646 w 2820"/>
              <a:gd name="T67" fmla="*/ 2147483646 h 2912"/>
              <a:gd name="T68" fmla="*/ 2147483646 w 2820"/>
              <a:gd name="T69" fmla="*/ 2147483646 h 2912"/>
              <a:gd name="T70" fmla="*/ 2147483646 w 2820"/>
              <a:gd name="T71" fmla="*/ 2147483646 h 2912"/>
              <a:gd name="T72" fmla="*/ 2147483646 w 2820"/>
              <a:gd name="T73" fmla="*/ 2147483646 h 2912"/>
              <a:gd name="T74" fmla="*/ 2147483646 w 2820"/>
              <a:gd name="T75" fmla="*/ 2147483646 h 2912"/>
              <a:gd name="T76" fmla="*/ 2147483646 w 2820"/>
              <a:gd name="T77" fmla="*/ 2147483646 h 2912"/>
              <a:gd name="T78" fmla="*/ 2147483646 w 2820"/>
              <a:gd name="T79" fmla="*/ 2147483646 h 2912"/>
              <a:gd name="T80" fmla="*/ 2147483646 w 2820"/>
              <a:gd name="T81" fmla="*/ 2147483646 h 2912"/>
              <a:gd name="T82" fmla="*/ 2147483646 w 2820"/>
              <a:gd name="T83" fmla="*/ 2147483646 h 2912"/>
              <a:gd name="T84" fmla="*/ 2147483646 w 2820"/>
              <a:gd name="T85" fmla="*/ 2147483646 h 2912"/>
              <a:gd name="T86" fmla="*/ 2147483646 w 2820"/>
              <a:gd name="T87" fmla="*/ 2147483646 h 2912"/>
              <a:gd name="T88" fmla="*/ 2147483646 w 2820"/>
              <a:gd name="T89" fmla="*/ 2147483646 h 2912"/>
              <a:gd name="T90" fmla="*/ 2147483646 w 2820"/>
              <a:gd name="T91" fmla="*/ 0 h 2912"/>
              <a:gd name="T92" fmla="*/ 2147483646 w 2820"/>
              <a:gd name="T93" fmla="*/ 2147483646 h 2912"/>
              <a:gd name="T94" fmla="*/ 2147483646 w 2820"/>
              <a:gd name="T95" fmla="*/ 2147483646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820"/>
              <a:gd name="T145" fmla="*/ 0 h 2912"/>
              <a:gd name="T146" fmla="*/ 2820 w 2820"/>
              <a:gd name="T147" fmla="*/ 2912 h 29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/>
          <a:lstStyle/>
          <a:p>
            <a:endParaRPr lang="vi-VN"/>
          </a:p>
        </p:txBody>
      </p:sp>
      <p:grpSp>
        <p:nvGrpSpPr>
          <p:cNvPr id="44035" name="Group 5"/>
          <p:cNvGrpSpPr>
            <a:grpSpLocks/>
          </p:cNvGrpSpPr>
          <p:nvPr/>
        </p:nvGrpSpPr>
        <p:grpSpPr bwMode="auto">
          <a:xfrm>
            <a:off x="212725" y="808038"/>
            <a:ext cx="5724525" cy="558800"/>
            <a:chOff x="1039" y="2311"/>
            <a:chExt cx="2794" cy="352"/>
          </a:xfrm>
        </p:grpSpPr>
        <p:sp>
          <p:nvSpPr>
            <p:cNvPr id="44089" name="AutoShape 6"/>
            <p:cNvSpPr>
              <a:spLocks noChangeArrowheads="1"/>
            </p:cNvSpPr>
            <p:nvPr/>
          </p:nvSpPr>
          <p:spPr bwMode="gray">
            <a:xfrm>
              <a:off x="1197" y="2352"/>
              <a:ext cx="2636" cy="311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90" name="AutoShape 7"/>
            <p:cNvSpPr>
              <a:spLocks noChangeArrowheads="1"/>
            </p:cNvSpPr>
            <p:nvPr/>
          </p:nvSpPr>
          <p:spPr bwMode="gray">
            <a:xfrm>
              <a:off x="1039" y="2311"/>
              <a:ext cx="357" cy="352"/>
            </a:xfrm>
            <a:prstGeom prst="diamond">
              <a:avLst/>
            </a:prstGeom>
            <a:solidFill>
              <a:srgbClr val="FF3300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1396" y="2346"/>
              <a:ext cx="2369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68415" tIns="34208" rIns="68415" bIns="34208">
              <a:spAutoFit/>
            </a:bodyPr>
            <a:lstStyle/>
            <a:p>
              <a:pPr defTabSz="684213" eaLnBrk="1" hangingPunct="1">
                <a:spcBef>
                  <a:spcPct val="50000"/>
                </a:spcBef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NỘI DUNG VÀ TRÌNH TỰ THỰC HÀNH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gray">
            <a:xfrm>
              <a:off x="1124" y="2352"/>
              <a:ext cx="175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68415" tIns="34208" rIns="68415" bIns="34208">
              <a:spAutoFit/>
            </a:bodyPr>
            <a:lstStyle/>
            <a:p>
              <a:pPr algn="ctr" defTabSz="684213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</a:t>
              </a:r>
            </a:p>
          </p:txBody>
        </p: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536575" y="1546225"/>
            <a:ext cx="3421063" cy="469900"/>
            <a:chOff x="1725" y="2546"/>
            <a:chExt cx="3056" cy="503"/>
          </a:xfrm>
        </p:grpSpPr>
        <p:sp>
          <p:nvSpPr>
            <p:cNvPr id="44085" name="AutoShape 11"/>
            <p:cNvSpPr>
              <a:spLocks noChangeArrowheads="1"/>
            </p:cNvSpPr>
            <p:nvPr/>
          </p:nvSpPr>
          <p:spPr bwMode="gray">
            <a:xfrm>
              <a:off x="2097" y="2560"/>
              <a:ext cx="2684" cy="46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86" name="AutoShape 12"/>
            <p:cNvSpPr>
              <a:spLocks noChangeArrowheads="1"/>
            </p:cNvSpPr>
            <p:nvPr/>
          </p:nvSpPr>
          <p:spPr bwMode="gray">
            <a:xfrm>
              <a:off x="1725" y="2546"/>
              <a:ext cx="549" cy="503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gray">
            <a:xfrm>
              <a:off x="2315" y="2560"/>
              <a:ext cx="2466" cy="4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68415" tIns="34208" rIns="68415" bIns="34208">
              <a:spAutoFit/>
            </a:bodyPr>
            <a:lstStyle>
              <a:lvl1pPr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24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altLang="en-US" sz="20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VẼ SƠ ĐỒ LẮP ĐẶT</a:t>
              </a:r>
              <a:endParaRPr lang="en-US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gray">
            <a:xfrm>
              <a:off x="1864" y="2560"/>
              <a:ext cx="274" cy="4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44037" name="Group 14"/>
          <p:cNvGrpSpPr>
            <a:grpSpLocks/>
          </p:cNvGrpSpPr>
          <p:nvPr/>
        </p:nvGrpSpPr>
        <p:grpSpPr bwMode="auto">
          <a:xfrm>
            <a:off x="565150" y="2171700"/>
            <a:ext cx="3459163" cy="609600"/>
            <a:chOff x="1661" y="3216"/>
            <a:chExt cx="2179" cy="384"/>
          </a:xfrm>
        </p:grpSpPr>
        <p:sp>
          <p:nvSpPr>
            <p:cNvPr id="44081" name="AutoShape 15"/>
            <p:cNvSpPr>
              <a:spLocks noChangeArrowheads="1"/>
            </p:cNvSpPr>
            <p:nvPr/>
          </p:nvSpPr>
          <p:spPr bwMode="gray">
            <a:xfrm>
              <a:off x="1919" y="3283"/>
              <a:ext cx="1738" cy="25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gray">
            <a:xfrm>
              <a:off x="2185" y="3302"/>
              <a:ext cx="1655" cy="2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68415" tIns="34208" rIns="68415" bIns="34208">
              <a:spAutoFit/>
            </a:bodyPr>
            <a:lstStyle>
              <a:lvl1pPr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LẬP BẢNG DỰ TRÙ</a:t>
              </a:r>
            </a:p>
          </p:txBody>
        </p:sp>
        <p:sp>
          <p:nvSpPr>
            <p:cNvPr id="44083" name="AutoShape 17"/>
            <p:cNvSpPr>
              <a:spLocks noChangeArrowheads="1"/>
            </p:cNvSpPr>
            <p:nvPr/>
          </p:nvSpPr>
          <p:spPr bwMode="gray">
            <a:xfrm>
              <a:off x="1661" y="3216"/>
              <a:ext cx="355" cy="384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gray">
            <a:xfrm>
              <a:off x="1736" y="3294"/>
              <a:ext cx="195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44038" name="Group 9"/>
          <p:cNvGrpSpPr>
            <a:grpSpLocks/>
          </p:cNvGrpSpPr>
          <p:nvPr/>
        </p:nvGrpSpPr>
        <p:grpSpPr bwMode="auto">
          <a:xfrm>
            <a:off x="534988" y="2895600"/>
            <a:ext cx="3473450" cy="603250"/>
            <a:chOff x="989" y="3600"/>
            <a:chExt cx="2188" cy="380"/>
          </a:xfrm>
        </p:grpSpPr>
        <p:sp>
          <p:nvSpPr>
            <p:cNvPr id="44077" name="AutoShape 10"/>
            <p:cNvSpPr>
              <a:spLocks noChangeArrowheads="1"/>
            </p:cNvSpPr>
            <p:nvPr/>
          </p:nvSpPr>
          <p:spPr bwMode="gray">
            <a:xfrm>
              <a:off x="1282" y="3666"/>
              <a:ext cx="1862" cy="257"/>
            </a:xfrm>
            <a:prstGeom prst="roundRect">
              <a:avLst>
                <a:gd name="adj" fmla="val 16667"/>
              </a:avLst>
            </a:prstGeom>
            <a:solidFill>
              <a:srgbClr val="744D26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gray">
            <a:xfrm>
              <a:off x="1399" y="3697"/>
              <a:ext cx="1778" cy="2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68415" tIns="34208" rIns="68415" bIns="34208">
              <a:spAutoFit/>
            </a:bodyPr>
            <a:lstStyle>
              <a:lvl1pPr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42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4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LẮP ĐẶT MẠCH ĐIỆN</a:t>
              </a:r>
            </a:p>
          </p:txBody>
        </p:sp>
        <p:sp>
          <p:nvSpPr>
            <p:cNvPr id="44079" name="AutoShape 12"/>
            <p:cNvSpPr>
              <a:spLocks noChangeArrowheads="1"/>
            </p:cNvSpPr>
            <p:nvPr/>
          </p:nvSpPr>
          <p:spPr bwMode="gray">
            <a:xfrm>
              <a:off x="989" y="3600"/>
              <a:ext cx="355" cy="380"/>
            </a:xfrm>
            <a:prstGeom prst="diamond">
              <a:avLst/>
            </a:prstGeom>
            <a:solidFill>
              <a:srgbClr val="744D26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gray">
            <a:xfrm>
              <a:off x="1083" y="3648"/>
              <a:ext cx="195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2519363" y="3463925"/>
            <a:ext cx="989012" cy="866775"/>
            <a:chOff x="1152" y="798"/>
            <a:chExt cx="623" cy="546"/>
          </a:xfrm>
        </p:grpSpPr>
        <p:sp>
          <p:nvSpPr>
            <p:cNvPr id="44071" name="Oval 16"/>
            <p:cNvSpPr>
              <a:spLocks noChangeArrowheads="1"/>
            </p:cNvSpPr>
            <p:nvPr/>
          </p:nvSpPr>
          <p:spPr bwMode="gray">
            <a:xfrm>
              <a:off x="1152" y="1134"/>
              <a:ext cx="549" cy="18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2" name="Oval 17"/>
            <p:cNvSpPr>
              <a:spLocks noChangeArrowheads="1"/>
            </p:cNvSpPr>
            <p:nvPr/>
          </p:nvSpPr>
          <p:spPr bwMode="gray">
            <a:xfrm>
              <a:off x="1229" y="798"/>
              <a:ext cx="546" cy="546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3" name="Oval 18"/>
            <p:cNvSpPr>
              <a:spLocks noChangeArrowheads="1"/>
            </p:cNvSpPr>
            <p:nvPr/>
          </p:nvSpPr>
          <p:spPr bwMode="gray">
            <a:xfrm>
              <a:off x="1235" y="800"/>
              <a:ext cx="532" cy="53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4" name="Oval 19"/>
            <p:cNvSpPr>
              <a:spLocks noChangeArrowheads="1"/>
            </p:cNvSpPr>
            <p:nvPr/>
          </p:nvSpPr>
          <p:spPr bwMode="gray">
            <a:xfrm>
              <a:off x="1239" y="804"/>
              <a:ext cx="507" cy="49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5" name="Oval 20"/>
            <p:cNvSpPr>
              <a:spLocks noChangeArrowheads="1"/>
            </p:cNvSpPr>
            <p:nvPr/>
          </p:nvSpPr>
          <p:spPr bwMode="gray">
            <a:xfrm>
              <a:off x="1262" y="816"/>
              <a:ext cx="451" cy="40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6" name="Text Box 21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1251" y="905"/>
              <a:ext cx="48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VẠCH</a:t>
              </a:r>
            </a:p>
            <a:p>
              <a:pPr algn="ctr" eaLnBrk="1" hangingPunct="1"/>
              <a:r>
                <a:rPr lang="en-US" altLang="en-US" sz="16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DẤU</a:t>
              </a:r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2936875" y="4603750"/>
            <a:ext cx="1149350" cy="1006475"/>
            <a:chOff x="305" y="1356"/>
            <a:chExt cx="889" cy="778"/>
          </a:xfrm>
        </p:grpSpPr>
        <p:sp>
          <p:nvSpPr>
            <p:cNvPr id="44065" name="Oval 23"/>
            <p:cNvSpPr>
              <a:spLocks noChangeArrowheads="1"/>
            </p:cNvSpPr>
            <p:nvPr/>
          </p:nvSpPr>
          <p:spPr bwMode="gray">
            <a:xfrm>
              <a:off x="432" y="1738"/>
              <a:ext cx="678" cy="396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66" name="Oval 24"/>
            <p:cNvSpPr>
              <a:spLocks noChangeArrowheads="1"/>
            </p:cNvSpPr>
            <p:nvPr/>
          </p:nvSpPr>
          <p:spPr bwMode="gray">
            <a:xfrm>
              <a:off x="384" y="1356"/>
              <a:ext cx="759" cy="759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67" name="Oval 25"/>
            <p:cNvSpPr>
              <a:spLocks noChangeArrowheads="1"/>
            </p:cNvSpPr>
            <p:nvPr/>
          </p:nvSpPr>
          <p:spPr bwMode="gray">
            <a:xfrm>
              <a:off x="392" y="1359"/>
              <a:ext cx="741" cy="7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68" name="Oval 26"/>
            <p:cNvSpPr>
              <a:spLocks noChangeArrowheads="1"/>
            </p:cNvSpPr>
            <p:nvPr/>
          </p:nvSpPr>
          <p:spPr bwMode="gray">
            <a:xfrm>
              <a:off x="399" y="1366"/>
              <a:ext cx="705" cy="692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69" name="Oval 27"/>
            <p:cNvSpPr>
              <a:spLocks noChangeArrowheads="1"/>
            </p:cNvSpPr>
            <p:nvPr/>
          </p:nvSpPr>
          <p:spPr bwMode="gray">
            <a:xfrm>
              <a:off x="433" y="1382"/>
              <a:ext cx="628" cy="56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70" name="Text Box 28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305" y="1536"/>
              <a:ext cx="889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rgbClr val="FF0000"/>
                  </a:solidFill>
                  <a:latin typeface="Arial" charset="0"/>
                </a:rPr>
                <a:t> KHOAN </a:t>
              </a:r>
            </a:p>
            <a:p>
              <a:pPr algn="ctr" eaLnBrk="1" hangingPunct="1"/>
              <a:r>
                <a:rPr lang="en-US" altLang="en-US" sz="1800" b="1">
                  <a:solidFill>
                    <a:srgbClr val="FF0000"/>
                  </a:solidFill>
                  <a:latin typeface="Arial" charset="0"/>
                </a:rPr>
                <a:t>LỖ</a:t>
              </a:r>
            </a:p>
          </p:txBody>
        </p:sp>
      </p:grpSp>
      <p:grpSp>
        <p:nvGrpSpPr>
          <p:cNvPr id="42" name="Group 29"/>
          <p:cNvGrpSpPr>
            <a:grpSpLocks/>
          </p:cNvGrpSpPr>
          <p:nvPr/>
        </p:nvGrpSpPr>
        <p:grpSpPr bwMode="auto">
          <a:xfrm>
            <a:off x="4500563" y="5248275"/>
            <a:ext cx="1208087" cy="1336675"/>
            <a:chOff x="2832" y="3264"/>
            <a:chExt cx="761" cy="842"/>
          </a:xfrm>
        </p:grpSpPr>
        <p:sp>
          <p:nvSpPr>
            <p:cNvPr id="44057" name="Oval 30"/>
            <p:cNvSpPr>
              <a:spLocks noChangeArrowheads="1"/>
            </p:cNvSpPr>
            <p:nvPr/>
          </p:nvSpPr>
          <p:spPr bwMode="gray">
            <a:xfrm rot="-772996">
              <a:off x="2872" y="3765"/>
              <a:ext cx="625" cy="341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grpSp>
          <p:nvGrpSpPr>
            <p:cNvPr id="44058" name="Group 31"/>
            <p:cNvGrpSpPr>
              <a:grpSpLocks/>
            </p:cNvGrpSpPr>
            <p:nvPr/>
          </p:nvGrpSpPr>
          <p:grpSpPr bwMode="auto">
            <a:xfrm>
              <a:off x="2832" y="3264"/>
              <a:ext cx="761" cy="811"/>
              <a:chOff x="732" y="2112"/>
              <a:chExt cx="842" cy="860"/>
            </a:xfrm>
          </p:grpSpPr>
          <p:sp>
            <p:nvSpPr>
              <p:cNvPr id="44060" name="Oval 32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061" name="Oval 33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062" name="Oval 34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063" name="Oval 35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44064" name="Text Box 36"/>
              <p:cNvSpPr txBox="1">
                <a:spLocks noChangeArrowheads="1"/>
              </p:cNvSpPr>
              <p:nvPr/>
            </p:nvSpPr>
            <p:spPr bwMode="gray">
              <a:xfrm>
                <a:off x="1077" y="2455"/>
                <a:ext cx="129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2"/>
                    </a:solidFill>
                    <a:latin typeface="Franklin Gothic Book" pitchFamily="34" charset="0"/>
                  </a:defRPr>
                </a:lvl1pPr>
                <a:lvl2pPr>
                  <a:defRPr sz="2800">
                    <a:solidFill>
                      <a:schemeClr val="tx2"/>
                    </a:solidFill>
                    <a:latin typeface="Franklin Gothic Book" pitchFamily="34" charset="0"/>
                  </a:defRPr>
                </a:lvl2pPr>
                <a:lvl3pPr>
                  <a:defRPr sz="2400">
                    <a:solidFill>
                      <a:schemeClr val="tx2"/>
                    </a:solidFill>
                    <a:latin typeface="Franklin Gothic Book" pitchFamily="34" charset="0"/>
                  </a:defRPr>
                </a:lvl3pPr>
                <a:lvl4pPr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4pPr>
                <a:lvl5pPr>
                  <a:defRPr>
                    <a:solidFill>
                      <a:schemeClr val="tx2"/>
                    </a:solidFill>
                    <a:latin typeface="Franklin Gothic Book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Wingdings 2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Wingdings 2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Wingdings 2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Wingdings 2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itchFamily="34" charset="0"/>
                  </a:defRPr>
                </a:lvl9pPr>
              </a:lstStyle>
              <a:p>
                <a:pPr algn="ctr" eaLnBrk="1" hangingPunct="1"/>
                <a:endParaRPr lang="en-US" altLang="en-US" sz="180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44059" name="Text Box 37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2852" y="3322"/>
              <a:ext cx="723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0000"/>
                  </a:solidFill>
                  <a:latin typeface="Arial" charset="0"/>
                </a:rPr>
                <a:t>LẮP TBĐ VÀO</a:t>
              </a:r>
            </a:p>
            <a:p>
              <a:pPr algn="ctr" eaLnBrk="1" hangingPunct="1"/>
              <a:r>
                <a:rPr lang="en-US" altLang="en-US" sz="1700" b="1">
                  <a:solidFill>
                    <a:srgbClr val="FF0000"/>
                  </a:solidFill>
                  <a:latin typeface="Arial" charset="0"/>
                </a:rPr>
                <a:t> BĐ</a:t>
              </a:r>
            </a:p>
          </p:txBody>
        </p:sp>
      </p:grpSp>
      <p:grpSp>
        <p:nvGrpSpPr>
          <p:cNvPr id="51" name="Group 38"/>
          <p:cNvGrpSpPr>
            <a:grpSpLocks/>
          </p:cNvGrpSpPr>
          <p:nvPr/>
        </p:nvGrpSpPr>
        <p:grpSpPr bwMode="auto">
          <a:xfrm>
            <a:off x="6324600" y="4564063"/>
            <a:ext cx="1727200" cy="1828800"/>
            <a:chOff x="4009" y="2448"/>
            <a:chExt cx="1088" cy="1152"/>
          </a:xfrm>
        </p:grpSpPr>
        <p:sp>
          <p:nvSpPr>
            <p:cNvPr id="44051" name="Oval 39"/>
            <p:cNvSpPr>
              <a:spLocks noChangeArrowheads="1"/>
            </p:cNvSpPr>
            <p:nvPr/>
          </p:nvSpPr>
          <p:spPr bwMode="gray">
            <a:xfrm rot="-723406">
              <a:off x="4009" y="3236"/>
              <a:ext cx="784" cy="364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2" name="Oval 40"/>
            <p:cNvSpPr>
              <a:spLocks noChangeArrowheads="1"/>
            </p:cNvSpPr>
            <p:nvPr/>
          </p:nvSpPr>
          <p:spPr bwMode="gray">
            <a:xfrm>
              <a:off x="4029" y="2448"/>
              <a:ext cx="1068" cy="1069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3" name="Oval 41"/>
            <p:cNvSpPr>
              <a:spLocks noChangeArrowheads="1"/>
            </p:cNvSpPr>
            <p:nvPr/>
          </p:nvSpPr>
          <p:spPr bwMode="gray">
            <a:xfrm>
              <a:off x="4040" y="2453"/>
              <a:ext cx="1043" cy="10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4" name="Oval 42"/>
            <p:cNvSpPr>
              <a:spLocks noChangeArrowheads="1"/>
            </p:cNvSpPr>
            <p:nvPr/>
          </p:nvSpPr>
          <p:spPr bwMode="gray">
            <a:xfrm>
              <a:off x="4050" y="2462"/>
              <a:ext cx="992" cy="97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5" name="Oval 43"/>
            <p:cNvSpPr>
              <a:spLocks noChangeArrowheads="1"/>
            </p:cNvSpPr>
            <p:nvPr/>
          </p:nvSpPr>
          <p:spPr bwMode="gray">
            <a:xfrm>
              <a:off x="4100" y="2486"/>
              <a:ext cx="883" cy="7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56" name="Text Box 44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4076" y="2640"/>
              <a:ext cx="964" cy="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en-US" sz="20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NỐI DÂY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en-US" altLang="en-US" sz="20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MẠCH ĐIỆN</a:t>
              </a:r>
            </a:p>
          </p:txBody>
        </p:sp>
      </p:grpSp>
      <p:grpSp>
        <p:nvGrpSpPr>
          <p:cNvPr id="58" name="Group 45"/>
          <p:cNvGrpSpPr>
            <a:grpSpLocks/>
          </p:cNvGrpSpPr>
          <p:nvPr/>
        </p:nvGrpSpPr>
        <p:grpSpPr bwMode="auto">
          <a:xfrm>
            <a:off x="6586538" y="2171700"/>
            <a:ext cx="1903412" cy="1905000"/>
            <a:chOff x="3552" y="1344"/>
            <a:chExt cx="1199" cy="1200"/>
          </a:xfrm>
        </p:grpSpPr>
        <p:sp>
          <p:nvSpPr>
            <p:cNvPr id="44045" name="Oval 46"/>
            <p:cNvSpPr>
              <a:spLocks noChangeArrowheads="1"/>
            </p:cNvSpPr>
            <p:nvPr/>
          </p:nvSpPr>
          <p:spPr bwMode="gray">
            <a:xfrm rot="-723406">
              <a:off x="3599" y="1913"/>
              <a:ext cx="1085" cy="504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46" name="Oval 47"/>
            <p:cNvSpPr>
              <a:spLocks noChangeArrowheads="1"/>
            </p:cNvSpPr>
            <p:nvPr/>
          </p:nvSpPr>
          <p:spPr bwMode="gray">
            <a:xfrm>
              <a:off x="3552" y="1344"/>
              <a:ext cx="1199" cy="12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47" name="Oval 48"/>
            <p:cNvSpPr>
              <a:spLocks noChangeArrowheads="1"/>
            </p:cNvSpPr>
            <p:nvPr/>
          </p:nvSpPr>
          <p:spPr bwMode="gray">
            <a:xfrm>
              <a:off x="3562" y="1349"/>
              <a:ext cx="1172" cy="117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48" name="Oval 49"/>
            <p:cNvSpPr>
              <a:spLocks noChangeArrowheads="1"/>
            </p:cNvSpPr>
            <p:nvPr/>
          </p:nvSpPr>
          <p:spPr bwMode="gray">
            <a:xfrm>
              <a:off x="3571" y="1357"/>
              <a:ext cx="1115" cy="109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4049" name="Oval 50"/>
            <p:cNvSpPr>
              <a:spLocks noChangeArrowheads="1"/>
            </p:cNvSpPr>
            <p:nvPr/>
          </p:nvSpPr>
          <p:spPr bwMode="gray">
            <a:xfrm>
              <a:off x="3617" y="1379"/>
              <a:ext cx="992" cy="8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64" name="Text Box 51">
              <a:hlinkClick r:id="" action="ppaction://noaction"/>
            </p:cNvPr>
            <p:cNvSpPr txBox="1">
              <a:spLocks noChangeArrowheads="1"/>
            </p:cNvSpPr>
            <p:nvPr/>
          </p:nvSpPr>
          <p:spPr bwMode="gray">
            <a:xfrm>
              <a:off x="3743" y="1632"/>
              <a:ext cx="834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itchFamily="34" charset="0"/>
                </a:rPr>
                <a:t>KIỂM </a:t>
              </a:r>
            </a:p>
            <a:p>
              <a:pPr algn="ctr"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itchFamily="34" charset="0"/>
                </a:rPr>
                <a:t>TRA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20509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429</Words>
  <Application>Microsoft Office PowerPoint</Application>
  <PresentationFormat>On-screen Show (4:3)</PresentationFormat>
  <Paragraphs>149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Times New Roman</vt:lpstr>
      <vt:lpstr>Wingdings</vt:lpstr>
      <vt:lpstr>Calibri</vt:lpstr>
      <vt:lpstr>Lucida Sans</vt:lpstr>
      <vt:lpstr>Book Antiqua</vt:lpstr>
      <vt:lpstr>Wingdings 2</vt:lpstr>
      <vt:lpstr>Wingdings 3</vt:lpstr>
      <vt:lpstr>VNI-Times</vt:lpstr>
      <vt:lpstr>Arial Unicode MS</vt:lpstr>
      <vt:lpstr>VNI-Brush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Hoang Dung Co.,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Dang</dc:creator>
  <cp:lastModifiedBy>ChaHung</cp:lastModifiedBy>
  <cp:revision>17</cp:revision>
  <dcterms:created xsi:type="dcterms:W3CDTF">2007-01-31T15:43:59Z</dcterms:created>
  <dcterms:modified xsi:type="dcterms:W3CDTF">2021-03-19T09:37:54Z</dcterms:modified>
</cp:coreProperties>
</file>